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0" r:id="rId2"/>
    <p:sldId id="319" r:id="rId3"/>
    <p:sldId id="321" r:id="rId4"/>
    <p:sldId id="322" r:id="rId5"/>
    <p:sldId id="323" r:id="rId6"/>
    <p:sldId id="324" r:id="rId7"/>
    <p:sldId id="325" r:id="rId8"/>
    <p:sldId id="326" r:id="rId9"/>
    <p:sldId id="327" r:id="rId10"/>
    <p:sldId id="328" r:id="rId11"/>
    <p:sldId id="329" r:id="rId12"/>
    <p:sldId id="330" r:id="rId13"/>
    <p:sldId id="351" r:id="rId14"/>
    <p:sldId id="331"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297" r:id="rId3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Tippett" initials="RT" lastIdx="0" clrIdx="0">
    <p:extLst>
      <p:ext uri="{19B8F6BF-5375-455C-9EA6-DF929625EA0E}">
        <p15:presenceInfo xmlns:p15="http://schemas.microsoft.com/office/powerpoint/2012/main" xmlns="" userId="d0f8daa7550628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361" autoAdjust="0"/>
  </p:normalViewPr>
  <p:slideViewPr>
    <p:cSldViewPr snapToGrid="0">
      <p:cViewPr varScale="1">
        <p:scale>
          <a:sx n="100" d="100"/>
          <a:sy n="100" d="100"/>
        </p:scale>
        <p:origin x="-177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399526C-1542-4B56-9817-CE6C076A6E0B}" type="datetimeFigureOut">
              <a:rPr lang="en-US" smtClean="0"/>
              <a:t>2/23/16</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4CA4F85-92C9-4803-AA54-72C61AB19754}" type="slidenum">
              <a:rPr lang="en-US" smtClean="0"/>
              <a:t>‹#›</a:t>
            </a:fld>
            <a:endParaRPr lang="en-US" dirty="0"/>
          </a:p>
        </p:txBody>
      </p:sp>
    </p:spTree>
    <p:extLst>
      <p:ext uri="{BB962C8B-B14F-4D97-AF65-F5344CB8AC3E}">
        <p14:creationId xmlns:p14="http://schemas.microsoft.com/office/powerpoint/2010/main" val="316919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A4F85-92C9-4803-AA54-72C61AB19754}" type="slidenum">
              <a:rPr lang="en-US" smtClean="0"/>
              <a:t>13</a:t>
            </a:fld>
            <a:endParaRPr lang="en-US" dirty="0"/>
          </a:p>
        </p:txBody>
      </p:sp>
    </p:spTree>
    <p:extLst>
      <p:ext uri="{BB962C8B-B14F-4D97-AF65-F5344CB8AC3E}">
        <p14:creationId xmlns:p14="http://schemas.microsoft.com/office/powerpoint/2010/main" val="27297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0995B-D466-42AF-BB46-F2C4D100831E}" type="slidenum">
              <a:rPr lang="en-US" altLang="en-US"/>
              <a:pPr/>
              <a:t>16</a:t>
            </a:fld>
            <a:endParaRPr lang="en-US" altLang="en-US"/>
          </a:p>
        </p:txBody>
      </p:sp>
      <p:sp>
        <p:nvSpPr>
          <p:cNvPr id="29698" name="Rectangle 2"/>
          <p:cNvSpPr>
            <a:spLocks noGrp="1" noRot="1" noChangeAspect="1" noChangeArrowheads="1" noTextEdit="1"/>
          </p:cNvSpPr>
          <p:nvPr>
            <p:ph type="sldImg"/>
          </p:nvPr>
        </p:nvSpPr>
        <p:spPr>
          <a:xfrm>
            <a:off x="728663" y="1169988"/>
            <a:ext cx="5619750" cy="3160712"/>
          </a:xfrm>
          <a:ln/>
        </p:spPr>
      </p:sp>
      <p:sp>
        <p:nvSpPr>
          <p:cNvPr id="29699" name="Rectangle 3"/>
          <p:cNvSpPr>
            <a:spLocks noGrp="1" noChangeArrowheads="1"/>
          </p:cNvSpPr>
          <p:nvPr>
            <p:ph type="body" idx="1"/>
          </p:nvPr>
        </p:nvSpPr>
        <p:spPr/>
        <p:txBody>
          <a:bodyPr/>
          <a:lstStyle/>
          <a:p>
            <a:r>
              <a:rPr lang="en-US" altLang="en-US"/>
              <a:t>This exercise is designed to establish a learning environment for players to exercise the plans, policies, and procedures as they pertain to hurricanes.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a:t>
            </a:r>
            <a:r>
              <a:rPr lang="en-US" baseline="0" dirty="0" smtClean="0"/>
              <a:t> are there any questions?</a:t>
            </a:r>
            <a:endParaRPr lang="en-US" dirty="0"/>
          </a:p>
        </p:txBody>
      </p:sp>
      <p:sp>
        <p:nvSpPr>
          <p:cNvPr id="4" name="Slide Number Placeholder 3"/>
          <p:cNvSpPr>
            <a:spLocks noGrp="1"/>
          </p:cNvSpPr>
          <p:nvPr>
            <p:ph type="sldNum" sz="quarter" idx="10"/>
          </p:nvPr>
        </p:nvSpPr>
        <p:spPr/>
        <p:txBody>
          <a:bodyPr/>
          <a:lstStyle/>
          <a:p>
            <a:fld id="{94CA4F85-92C9-4803-AA54-72C61AB19754}" type="slidenum">
              <a:rPr lang="en-US" smtClean="0"/>
              <a:t>32</a:t>
            </a:fld>
            <a:endParaRPr lang="en-US" dirty="0"/>
          </a:p>
        </p:txBody>
      </p:sp>
    </p:spTree>
    <p:extLst>
      <p:ext uri="{BB962C8B-B14F-4D97-AF65-F5344CB8AC3E}">
        <p14:creationId xmlns:p14="http://schemas.microsoft.com/office/powerpoint/2010/main" val="298499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52724" y="1712913"/>
            <a:ext cx="7915275" cy="2387600"/>
          </a:xfrm>
        </p:spPr>
        <p:txBody>
          <a:bodyPr anchor="b"/>
          <a:lstStyle>
            <a:lvl1pPr algn="l">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2752724" y="4192588"/>
            <a:ext cx="7915275" cy="1655762"/>
          </a:xfrm>
        </p:spPr>
        <p:txBody>
          <a:bodyPr>
            <a:normAutofit/>
          </a:bodyPr>
          <a:lstStyle>
            <a:lvl1pPr marL="0" indent="0" algn="l">
              <a:buNone/>
              <a:defRPr sz="32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Right Triangle 6"/>
          <p:cNvSpPr/>
          <p:nvPr userDrawn="1"/>
        </p:nvSpPr>
        <p:spPr>
          <a:xfrm rot="10800000">
            <a:off x="9363074" y="0"/>
            <a:ext cx="2828925" cy="282892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8698" y="95800"/>
            <a:ext cx="1846213" cy="1846213"/>
          </a:xfrm>
          <a:prstGeom prst="rect">
            <a:avLst/>
          </a:prstGeom>
        </p:spPr>
      </p:pic>
    </p:spTree>
    <p:extLst>
      <p:ext uri="{BB962C8B-B14F-4D97-AF65-F5344CB8AC3E}">
        <p14:creationId xmlns:p14="http://schemas.microsoft.com/office/powerpoint/2010/main" val="391370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83A24-8248-4C92-86AD-BB153EFC76C7}" type="datetimeFigureOut">
              <a:rPr lang="en-US" smtClean="0"/>
              <a:t>2/23/16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186713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83A24-8248-4C92-86AD-BB153EFC76C7}" type="datetimeFigureOut">
              <a:rPr lang="en-US" smtClean="0"/>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70664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83A24-8248-4C92-86AD-BB153EFC76C7}" type="datetimeFigureOut">
              <a:rPr lang="en-US" smtClean="0"/>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225932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83A24-8248-4C92-86AD-BB153EFC76C7}" type="datetimeFigureOut">
              <a:rPr lang="en-US" smtClean="0"/>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287166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83A24-8248-4C92-86AD-BB153EFC76C7}" type="datetimeFigureOut">
              <a:rPr lang="en-US" smtClean="0"/>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20056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ounded Rectangle 3"/>
          <p:cNvSpPr/>
          <p:nvPr userDrawn="1"/>
        </p:nvSpPr>
        <p:spPr>
          <a:xfrm>
            <a:off x="2124074" y="2829199"/>
            <a:ext cx="9172575" cy="1446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40080" rtlCol="0" anchor="t"/>
          <a:lstStyle/>
          <a:p>
            <a:pPr algn="l"/>
            <a:r>
              <a:rPr lang="en-US" sz="2400" dirty="0" smtClean="0">
                <a:solidFill>
                  <a:schemeClr val="tx1"/>
                </a:solidFill>
              </a:rPr>
              <a:t>Stand</a:t>
            </a:r>
            <a:r>
              <a:rPr lang="en-US" sz="2400" baseline="0" dirty="0" smtClean="0">
                <a:solidFill>
                  <a:schemeClr val="tx1"/>
                </a:solidFill>
              </a:rPr>
              <a:t> by for application sharing:</a:t>
            </a:r>
            <a:endParaRPr lang="en-US" sz="2400" dirty="0">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573" y="2629450"/>
            <a:ext cx="1846213" cy="1846213"/>
          </a:xfrm>
          <a:prstGeom prst="rect">
            <a:avLst/>
          </a:prstGeom>
        </p:spPr>
      </p:pic>
      <p:sp>
        <p:nvSpPr>
          <p:cNvPr id="10" name="Title 9"/>
          <p:cNvSpPr>
            <a:spLocks noGrp="1"/>
          </p:cNvSpPr>
          <p:nvPr>
            <p:ph type="title"/>
          </p:nvPr>
        </p:nvSpPr>
        <p:spPr>
          <a:xfrm>
            <a:off x="2722786" y="3207388"/>
            <a:ext cx="8573863" cy="1073150"/>
          </a:xfrm>
        </p:spPr>
        <p:txBody>
          <a:bodyPr/>
          <a:lstStyle>
            <a:lvl1pPr>
              <a:defRPr>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354351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ounded Rectangle 5"/>
          <p:cNvSpPr/>
          <p:nvPr userDrawn="1"/>
        </p:nvSpPr>
        <p:spPr>
          <a:xfrm>
            <a:off x="2124074" y="2829199"/>
            <a:ext cx="9172575" cy="1446713"/>
          </a:xfrm>
          <a:prstGeom prst="roundRect">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t"/>
          <a:lstStyle/>
          <a:p>
            <a:pPr algn="l"/>
            <a:endParaRPr lang="en-US" sz="2400" dirty="0">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573" y="2629450"/>
            <a:ext cx="1846213" cy="1846213"/>
          </a:xfrm>
          <a:prstGeom prst="rect">
            <a:avLst/>
          </a:prstGeom>
        </p:spPr>
      </p:pic>
      <p:sp>
        <p:nvSpPr>
          <p:cNvPr id="2" name="TextBox 1"/>
          <p:cNvSpPr txBox="1"/>
          <p:nvPr userDrawn="1"/>
        </p:nvSpPr>
        <p:spPr>
          <a:xfrm>
            <a:off x="3619500" y="1171575"/>
            <a:ext cx="6553200" cy="4524315"/>
          </a:xfrm>
          <a:prstGeom prst="rect">
            <a:avLst/>
          </a:prstGeom>
          <a:noFill/>
        </p:spPr>
        <p:txBody>
          <a:bodyPr wrap="square" rtlCol="0">
            <a:spAutoFit/>
          </a:bodyPr>
          <a:lstStyle/>
          <a:p>
            <a:r>
              <a:rPr lang="en-US" sz="28800" dirty="0" smtClean="0">
                <a:solidFill>
                  <a:schemeClr val="bg1"/>
                </a:solidFill>
              </a:rPr>
              <a:t>Q</a:t>
            </a:r>
            <a:r>
              <a:rPr lang="en-US" sz="13800" dirty="0" smtClean="0">
                <a:solidFill>
                  <a:schemeClr val="bg1"/>
                </a:solidFill>
              </a:rPr>
              <a:t>&amp;</a:t>
            </a:r>
            <a:r>
              <a:rPr lang="en-US" sz="28800" dirty="0" smtClean="0">
                <a:solidFill>
                  <a:schemeClr val="bg1"/>
                </a:solidFill>
              </a:rPr>
              <a:t>A</a:t>
            </a:r>
            <a:endParaRPr lang="en-US" sz="28800" dirty="0">
              <a:solidFill>
                <a:schemeClr val="bg1"/>
              </a:solidFill>
            </a:endParaRPr>
          </a:p>
        </p:txBody>
      </p:sp>
    </p:spTree>
    <p:extLst>
      <p:ext uri="{BB962C8B-B14F-4D97-AF65-F5344CB8AC3E}">
        <p14:creationId xmlns:p14="http://schemas.microsoft.com/office/powerpoint/2010/main" val="13468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83A24-8248-4C92-86AD-BB153EFC76C7}" type="datetimeFigureOut">
              <a:rPr lang="en-US" smtClean="0"/>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35602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83A24-8248-4C92-86AD-BB153EFC76C7}" type="datetimeFigureOut">
              <a:rPr lang="en-US" smtClean="0"/>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41172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83A24-8248-4C92-86AD-BB153EFC76C7}" type="datetimeFigureOut">
              <a:rPr lang="en-US" smtClean="0"/>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113506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83A24-8248-4C92-86AD-BB153EFC76C7}" type="datetimeFigureOut">
              <a:rPr lang="en-US" smtClean="0"/>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190479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83A24-8248-4C92-86AD-BB153EFC76C7}" type="datetimeFigureOut">
              <a:rPr lang="en-US" smtClean="0"/>
              <a:t>2/23/16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4011056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83A24-8248-4C92-86AD-BB153EFC76C7}" type="datetimeFigureOut">
              <a:rPr lang="en-US" smtClean="0"/>
              <a:t>2/23/16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A62031-8B9A-4925-A7AC-B3CC04AC8223}" type="slidenum">
              <a:rPr lang="en-US" smtClean="0"/>
              <a:t>‹#›</a:t>
            </a:fld>
            <a:endParaRPr lang="en-US" dirty="0"/>
          </a:p>
        </p:txBody>
      </p:sp>
    </p:spTree>
    <p:extLst>
      <p:ext uri="{BB962C8B-B14F-4D97-AF65-F5344CB8AC3E}">
        <p14:creationId xmlns:p14="http://schemas.microsoft.com/office/powerpoint/2010/main" val="40926938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731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552575"/>
            <a:ext cx="10515600" cy="4624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4E83A24-8248-4C92-86AD-BB153EFC76C7}" type="datetimeFigureOut">
              <a:rPr lang="en-US" smtClean="0"/>
              <a:pPr/>
              <a:t>2/23/16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8A62031-8B9A-4925-A7AC-B3CC04AC8223}" type="slidenum">
              <a:rPr lang="en-US" smtClean="0"/>
              <a:pPr/>
              <a:t>‹#›</a:t>
            </a:fld>
            <a:endParaRPr lang="en-US" dirty="0"/>
          </a:p>
        </p:txBody>
      </p:sp>
      <p:sp>
        <p:nvSpPr>
          <p:cNvPr id="9" name="Right Triangle 8"/>
          <p:cNvSpPr/>
          <p:nvPr userDrawn="1"/>
        </p:nvSpPr>
        <p:spPr>
          <a:xfrm>
            <a:off x="0" y="5451566"/>
            <a:ext cx="1406434" cy="140643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592" y="5916679"/>
            <a:ext cx="847597" cy="847597"/>
          </a:xfrm>
          <a:prstGeom prst="rect">
            <a:avLst/>
          </a:prstGeom>
        </p:spPr>
      </p:pic>
    </p:spTree>
    <p:extLst>
      <p:ext uri="{BB962C8B-B14F-4D97-AF65-F5344CB8AC3E}">
        <p14:creationId xmlns:p14="http://schemas.microsoft.com/office/powerpoint/2010/main" val="9118948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38362" y="996285"/>
            <a:ext cx="7915275" cy="3166281"/>
          </a:xfrm>
        </p:spPr>
        <p:txBody>
          <a:bodyPr>
            <a:normAutofit/>
          </a:bodyPr>
          <a:lstStyle/>
          <a:p>
            <a:pPr algn="ctr"/>
            <a:r>
              <a:rPr lang="en-US" dirty="0" smtClean="0">
                <a:latin typeface="+mn-lt"/>
              </a:rPr>
              <a:t>Gap Analysis</a:t>
            </a:r>
            <a:r>
              <a:rPr lang="en-US" b="1" dirty="0"/>
              <a:t/>
            </a:r>
            <a:br>
              <a:rPr lang="en-US" b="1" dirty="0"/>
            </a:br>
            <a:endParaRPr lang="en-US" b="1" dirty="0"/>
          </a:p>
        </p:txBody>
      </p:sp>
      <p:sp>
        <p:nvSpPr>
          <p:cNvPr id="4" name="Subtitle 3"/>
          <p:cNvSpPr>
            <a:spLocks noGrp="1"/>
          </p:cNvSpPr>
          <p:nvPr>
            <p:ph type="subTitle" idx="1"/>
          </p:nvPr>
        </p:nvSpPr>
        <p:spPr>
          <a:xfrm>
            <a:off x="2138362" y="4137997"/>
            <a:ext cx="7915275" cy="1655762"/>
          </a:xfrm>
        </p:spPr>
        <p:txBody>
          <a:bodyPr/>
          <a:lstStyle/>
          <a:p>
            <a:pPr algn="ctr"/>
            <a:r>
              <a:rPr lang="en-US" dirty="0" smtClean="0">
                <a:solidFill>
                  <a:schemeClr val="bg1"/>
                </a:solidFill>
              </a:rPr>
              <a:t>How we get from here .......to there</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255" y="349297"/>
            <a:ext cx="2747490" cy="1828800"/>
          </a:xfrm>
          <a:prstGeom prst="rect">
            <a:avLst/>
          </a:prstGeom>
        </p:spPr>
      </p:pic>
    </p:spTree>
    <p:extLst>
      <p:ext uri="{BB962C8B-B14F-4D97-AF65-F5344CB8AC3E}">
        <p14:creationId xmlns:p14="http://schemas.microsoft.com/office/powerpoint/2010/main" val="189714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mn-lt"/>
              </a:rPr>
              <a:t>Gap Analysis Process</a:t>
            </a:r>
            <a:endParaRPr lang="en-US" sz="6000" dirty="0">
              <a:latin typeface="+mn-lt"/>
            </a:endParaRPr>
          </a:p>
        </p:txBody>
      </p:sp>
      <p:sp>
        <p:nvSpPr>
          <p:cNvPr id="3" name="Content Placeholder 2"/>
          <p:cNvSpPr>
            <a:spLocks noGrp="1"/>
          </p:cNvSpPr>
          <p:nvPr>
            <p:ph idx="1"/>
          </p:nvPr>
        </p:nvSpPr>
        <p:spPr/>
        <p:txBody>
          <a:bodyPr>
            <a:normAutofit/>
          </a:bodyPr>
          <a:lstStyle/>
          <a:p>
            <a:pPr marL="0" indent="0">
              <a:buNone/>
            </a:pPr>
            <a:r>
              <a:rPr lang="en-US" sz="4000" dirty="0" smtClean="0"/>
              <a:t>While the Gap Analysis Process seems very simple, don’t be fooled...it can take hours and hours of work and research to do it correctly.</a:t>
            </a:r>
          </a:p>
          <a:p>
            <a:pPr marL="0" indent="0">
              <a:buNone/>
            </a:pPr>
            <a:endParaRPr lang="en-US" sz="4000" b="1" dirty="0"/>
          </a:p>
          <a:p>
            <a:pPr marL="0" indent="0">
              <a:buNone/>
            </a:pPr>
            <a:r>
              <a:rPr lang="en-US" sz="4000" dirty="0" smtClean="0"/>
              <a:t>Don’t underestimate how much work your Gap Analysis may involve!!</a:t>
            </a:r>
            <a:endParaRPr lang="en-US" sz="4000" dirty="0"/>
          </a:p>
        </p:txBody>
      </p:sp>
    </p:spTree>
    <p:extLst>
      <p:ext uri="{BB962C8B-B14F-4D97-AF65-F5344CB8AC3E}">
        <p14:creationId xmlns:p14="http://schemas.microsoft.com/office/powerpoint/2010/main" val="210600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Gap Analysis Key Points</a:t>
            </a:r>
            <a:endParaRPr lang="en-US" sz="60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4000" b="1" dirty="0" smtClean="0"/>
              <a:t> </a:t>
            </a:r>
            <a:r>
              <a:rPr lang="en-US" sz="4000" dirty="0" smtClean="0"/>
              <a:t>Compares current and future states</a:t>
            </a:r>
          </a:p>
          <a:p>
            <a:pPr marL="627063" indent="-627063">
              <a:buFont typeface="+mj-lt"/>
              <a:buAutoNum type="arabicPeriod"/>
            </a:pPr>
            <a:r>
              <a:rPr lang="en-US" sz="4000" dirty="0" smtClean="0"/>
              <a:t>Doing a quality Gap Analysis will result in knowing your shortcomings or GAPS.</a:t>
            </a:r>
          </a:p>
          <a:p>
            <a:pPr marL="627063" indent="-627063">
              <a:buFont typeface="+mj-lt"/>
              <a:buAutoNum type="arabicPeriod"/>
            </a:pPr>
            <a:r>
              <a:rPr lang="en-US" sz="4000" dirty="0" smtClean="0"/>
              <a:t>It will take many hours of research (reading CG plans), talking to Sector level staff members, working with your ASC and DIRAUX personnel, your Divisions to have the data to complete your plans.</a:t>
            </a:r>
            <a:endParaRPr lang="en-US" sz="4000" dirty="0"/>
          </a:p>
        </p:txBody>
      </p:sp>
    </p:spTree>
    <p:extLst>
      <p:ext uri="{BB962C8B-B14F-4D97-AF65-F5344CB8AC3E}">
        <p14:creationId xmlns:p14="http://schemas.microsoft.com/office/powerpoint/2010/main" val="235849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Gap Analysis Key Points</a:t>
            </a:r>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sz="4000" b="1" dirty="0" smtClean="0"/>
              <a:t> </a:t>
            </a:r>
            <a:r>
              <a:rPr lang="en-US" sz="4000" dirty="0" smtClean="0"/>
              <a:t>Once you have all your information on the current state and on your future state (end resultant), you know the GAP in between, build your plan to meet the needs and fill the gaps to achieve your desired outcome.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674" y="4720661"/>
            <a:ext cx="2641950" cy="2011680"/>
          </a:xfrm>
          <a:prstGeom prst="rect">
            <a:avLst/>
          </a:prstGeom>
        </p:spPr>
      </p:pic>
    </p:spTree>
    <p:extLst>
      <p:ext uri="{BB962C8B-B14F-4D97-AF65-F5344CB8AC3E}">
        <p14:creationId xmlns:p14="http://schemas.microsoft.com/office/powerpoint/2010/main" val="404559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990600"/>
          </a:xfrm>
        </p:spPr>
        <p:txBody>
          <a:bodyPr/>
          <a:lstStyle/>
          <a:p>
            <a:r>
              <a:rPr lang="en-US" dirty="0"/>
              <a:t>District Level Support</a:t>
            </a:r>
          </a:p>
        </p:txBody>
      </p:sp>
      <p:sp>
        <p:nvSpPr>
          <p:cNvPr id="4" name="Slide Number Placeholder 3"/>
          <p:cNvSpPr>
            <a:spLocks noGrp="1"/>
          </p:cNvSpPr>
          <p:nvPr>
            <p:ph type="sldNum" sz="quarter" idx="12"/>
          </p:nvPr>
        </p:nvSpPr>
        <p:spPr/>
        <p:txBody>
          <a:bodyPr/>
          <a:lstStyle/>
          <a:p>
            <a:pPr>
              <a:defRPr/>
            </a:pPr>
            <a:fld id="{D412FEF3-AFA0-460F-8B8B-308B9D9A200F}" type="slidenum">
              <a:rPr lang="en-US" altLang="en-US" smtClean="0"/>
              <a:pPr>
                <a:defRPr/>
              </a:pPr>
              <a:t>13</a:t>
            </a:fld>
            <a:endParaRPr lang="en-US" alt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3121488"/>
              </p:ext>
            </p:extLst>
          </p:nvPr>
        </p:nvGraphicFramePr>
        <p:xfrm>
          <a:off x="995520" y="280217"/>
          <a:ext cx="10876919" cy="5869852"/>
        </p:xfrm>
        <a:graphic>
          <a:graphicData uri="http://schemas.openxmlformats.org/drawingml/2006/table">
            <a:tbl>
              <a:tblPr>
                <a:tableStyleId>{5C22544A-7EE6-4342-B048-85BDC9FD1C3A}</a:tableStyleId>
              </a:tblPr>
              <a:tblGrid>
                <a:gridCol w="477390">
                  <a:extLst>
                    <a:ext uri="{9D8B030D-6E8A-4147-A177-3AD203B41FA5}">
                      <a16:colId xmlns:a16="http://schemas.microsoft.com/office/drawing/2014/main" xmlns="" val="20000"/>
                    </a:ext>
                  </a:extLst>
                </a:gridCol>
                <a:gridCol w="467014">
                  <a:extLst>
                    <a:ext uri="{9D8B030D-6E8A-4147-A177-3AD203B41FA5}">
                      <a16:colId xmlns:a16="http://schemas.microsoft.com/office/drawing/2014/main" xmlns="" val="20001"/>
                    </a:ext>
                  </a:extLst>
                </a:gridCol>
                <a:gridCol w="474798">
                  <a:extLst>
                    <a:ext uri="{9D8B030D-6E8A-4147-A177-3AD203B41FA5}">
                      <a16:colId xmlns:a16="http://schemas.microsoft.com/office/drawing/2014/main" xmlns="" val="20002"/>
                    </a:ext>
                  </a:extLst>
                </a:gridCol>
                <a:gridCol w="373613">
                  <a:extLst>
                    <a:ext uri="{9D8B030D-6E8A-4147-A177-3AD203B41FA5}">
                      <a16:colId xmlns:a16="http://schemas.microsoft.com/office/drawing/2014/main" xmlns="" val="20003"/>
                    </a:ext>
                  </a:extLst>
                </a:gridCol>
                <a:gridCol w="238696">
                  <a:extLst>
                    <a:ext uri="{9D8B030D-6E8A-4147-A177-3AD203B41FA5}">
                      <a16:colId xmlns:a16="http://schemas.microsoft.com/office/drawing/2014/main" xmlns="" val="20004"/>
                    </a:ext>
                  </a:extLst>
                </a:gridCol>
                <a:gridCol w="238696">
                  <a:extLst>
                    <a:ext uri="{9D8B030D-6E8A-4147-A177-3AD203B41FA5}">
                      <a16:colId xmlns:a16="http://schemas.microsoft.com/office/drawing/2014/main" xmlns="" val="20005"/>
                    </a:ext>
                  </a:extLst>
                </a:gridCol>
                <a:gridCol w="238696">
                  <a:extLst>
                    <a:ext uri="{9D8B030D-6E8A-4147-A177-3AD203B41FA5}">
                      <a16:colId xmlns:a16="http://schemas.microsoft.com/office/drawing/2014/main" xmlns="" val="20006"/>
                    </a:ext>
                  </a:extLst>
                </a:gridCol>
                <a:gridCol w="238696">
                  <a:extLst>
                    <a:ext uri="{9D8B030D-6E8A-4147-A177-3AD203B41FA5}">
                      <a16:colId xmlns:a16="http://schemas.microsoft.com/office/drawing/2014/main" xmlns="" val="20007"/>
                    </a:ext>
                  </a:extLst>
                </a:gridCol>
                <a:gridCol w="238696">
                  <a:extLst>
                    <a:ext uri="{9D8B030D-6E8A-4147-A177-3AD203B41FA5}">
                      <a16:colId xmlns:a16="http://schemas.microsoft.com/office/drawing/2014/main" xmlns="" val="20008"/>
                    </a:ext>
                  </a:extLst>
                </a:gridCol>
                <a:gridCol w="238696">
                  <a:extLst>
                    <a:ext uri="{9D8B030D-6E8A-4147-A177-3AD203B41FA5}">
                      <a16:colId xmlns:a16="http://schemas.microsoft.com/office/drawing/2014/main" xmlns="" val="20009"/>
                    </a:ext>
                  </a:extLst>
                </a:gridCol>
                <a:gridCol w="238696">
                  <a:extLst>
                    <a:ext uri="{9D8B030D-6E8A-4147-A177-3AD203B41FA5}">
                      <a16:colId xmlns:a16="http://schemas.microsoft.com/office/drawing/2014/main" xmlns="" val="20010"/>
                    </a:ext>
                  </a:extLst>
                </a:gridCol>
                <a:gridCol w="238696">
                  <a:extLst>
                    <a:ext uri="{9D8B030D-6E8A-4147-A177-3AD203B41FA5}">
                      <a16:colId xmlns:a16="http://schemas.microsoft.com/office/drawing/2014/main" xmlns="" val="20011"/>
                    </a:ext>
                  </a:extLst>
                </a:gridCol>
                <a:gridCol w="238696">
                  <a:extLst>
                    <a:ext uri="{9D8B030D-6E8A-4147-A177-3AD203B41FA5}">
                      <a16:colId xmlns:a16="http://schemas.microsoft.com/office/drawing/2014/main" xmlns="" val="20012"/>
                    </a:ext>
                  </a:extLst>
                </a:gridCol>
                <a:gridCol w="238696">
                  <a:extLst>
                    <a:ext uri="{9D8B030D-6E8A-4147-A177-3AD203B41FA5}">
                      <a16:colId xmlns:a16="http://schemas.microsoft.com/office/drawing/2014/main" xmlns="" val="20013"/>
                    </a:ext>
                  </a:extLst>
                </a:gridCol>
                <a:gridCol w="238696">
                  <a:extLst>
                    <a:ext uri="{9D8B030D-6E8A-4147-A177-3AD203B41FA5}">
                      <a16:colId xmlns:a16="http://schemas.microsoft.com/office/drawing/2014/main" xmlns="" val="20014"/>
                    </a:ext>
                  </a:extLst>
                </a:gridCol>
                <a:gridCol w="238696">
                  <a:extLst>
                    <a:ext uri="{9D8B030D-6E8A-4147-A177-3AD203B41FA5}">
                      <a16:colId xmlns:a16="http://schemas.microsoft.com/office/drawing/2014/main" xmlns="" val="20015"/>
                    </a:ext>
                  </a:extLst>
                </a:gridCol>
                <a:gridCol w="238696">
                  <a:extLst>
                    <a:ext uri="{9D8B030D-6E8A-4147-A177-3AD203B41FA5}">
                      <a16:colId xmlns:a16="http://schemas.microsoft.com/office/drawing/2014/main" xmlns="" val="20016"/>
                    </a:ext>
                  </a:extLst>
                </a:gridCol>
                <a:gridCol w="238696">
                  <a:extLst>
                    <a:ext uri="{9D8B030D-6E8A-4147-A177-3AD203B41FA5}">
                      <a16:colId xmlns:a16="http://schemas.microsoft.com/office/drawing/2014/main" xmlns="" val="20017"/>
                    </a:ext>
                  </a:extLst>
                </a:gridCol>
                <a:gridCol w="238696">
                  <a:extLst>
                    <a:ext uri="{9D8B030D-6E8A-4147-A177-3AD203B41FA5}">
                      <a16:colId xmlns:a16="http://schemas.microsoft.com/office/drawing/2014/main" xmlns="" val="20018"/>
                    </a:ext>
                  </a:extLst>
                </a:gridCol>
                <a:gridCol w="238696">
                  <a:extLst>
                    <a:ext uri="{9D8B030D-6E8A-4147-A177-3AD203B41FA5}">
                      <a16:colId xmlns:a16="http://schemas.microsoft.com/office/drawing/2014/main" xmlns="" val="20019"/>
                    </a:ext>
                  </a:extLst>
                </a:gridCol>
                <a:gridCol w="238696">
                  <a:extLst>
                    <a:ext uri="{9D8B030D-6E8A-4147-A177-3AD203B41FA5}">
                      <a16:colId xmlns:a16="http://schemas.microsoft.com/office/drawing/2014/main" xmlns="" val="20020"/>
                    </a:ext>
                  </a:extLst>
                </a:gridCol>
                <a:gridCol w="238696">
                  <a:extLst>
                    <a:ext uri="{9D8B030D-6E8A-4147-A177-3AD203B41FA5}">
                      <a16:colId xmlns:a16="http://schemas.microsoft.com/office/drawing/2014/main" xmlns="" val="20021"/>
                    </a:ext>
                  </a:extLst>
                </a:gridCol>
                <a:gridCol w="238696">
                  <a:extLst>
                    <a:ext uri="{9D8B030D-6E8A-4147-A177-3AD203B41FA5}">
                      <a16:colId xmlns:a16="http://schemas.microsoft.com/office/drawing/2014/main" xmlns="" val="20022"/>
                    </a:ext>
                  </a:extLst>
                </a:gridCol>
                <a:gridCol w="238696">
                  <a:extLst>
                    <a:ext uri="{9D8B030D-6E8A-4147-A177-3AD203B41FA5}">
                      <a16:colId xmlns:a16="http://schemas.microsoft.com/office/drawing/2014/main" xmlns="" val="20023"/>
                    </a:ext>
                  </a:extLst>
                </a:gridCol>
                <a:gridCol w="238696">
                  <a:extLst>
                    <a:ext uri="{9D8B030D-6E8A-4147-A177-3AD203B41FA5}">
                      <a16:colId xmlns:a16="http://schemas.microsoft.com/office/drawing/2014/main" xmlns="" val="20024"/>
                    </a:ext>
                  </a:extLst>
                </a:gridCol>
                <a:gridCol w="238696">
                  <a:extLst>
                    <a:ext uri="{9D8B030D-6E8A-4147-A177-3AD203B41FA5}">
                      <a16:colId xmlns:a16="http://schemas.microsoft.com/office/drawing/2014/main" xmlns="" val="20025"/>
                    </a:ext>
                  </a:extLst>
                </a:gridCol>
                <a:gridCol w="238696">
                  <a:extLst>
                    <a:ext uri="{9D8B030D-6E8A-4147-A177-3AD203B41FA5}">
                      <a16:colId xmlns:a16="http://schemas.microsoft.com/office/drawing/2014/main" xmlns="" val="20026"/>
                    </a:ext>
                  </a:extLst>
                </a:gridCol>
                <a:gridCol w="238696">
                  <a:extLst>
                    <a:ext uri="{9D8B030D-6E8A-4147-A177-3AD203B41FA5}">
                      <a16:colId xmlns:a16="http://schemas.microsoft.com/office/drawing/2014/main" xmlns="" val="20027"/>
                    </a:ext>
                  </a:extLst>
                </a:gridCol>
                <a:gridCol w="238696">
                  <a:extLst>
                    <a:ext uri="{9D8B030D-6E8A-4147-A177-3AD203B41FA5}">
                      <a16:colId xmlns:a16="http://schemas.microsoft.com/office/drawing/2014/main" xmlns="" val="20028"/>
                    </a:ext>
                  </a:extLst>
                </a:gridCol>
                <a:gridCol w="238696">
                  <a:extLst>
                    <a:ext uri="{9D8B030D-6E8A-4147-A177-3AD203B41FA5}">
                      <a16:colId xmlns:a16="http://schemas.microsoft.com/office/drawing/2014/main" xmlns="" val="20029"/>
                    </a:ext>
                  </a:extLst>
                </a:gridCol>
                <a:gridCol w="238696">
                  <a:extLst>
                    <a:ext uri="{9D8B030D-6E8A-4147-A177-3AD203B41FA5}">
                      <a16:colId xmlns:a16="http://schemas.microsoft.com/office/drawing/2014/main" xmlns="" val="20030"/>
                    </a:ext>
                  </a:extLst>
                </a:gridCol>
                <a:gridCol w="477390">
                  <a:extLst>
                    <a:ext uri="{9D8B030D-6E8A-4147-A177-3AD203B41FA5}">
                      <a16:colId xmlns:a16="http://schemas.microsoft.com/office/drawing/2014/main" xmlns="" val="20031"/>
                    </a:ext>
                  </a:extLst>
                </a:gridCol>
                <a:gridCol w="581172">
                  <a:extLst>
                    <a:ext uri="{9D8B030D-6E8A-4147-A177-3AD203B41FA5}">
                      <a16:colId xmlns:a16="http://schemas.microsoft.com/office/drawing/2014/main" xmlns="" val="20032"/>
                    </a:ext>
                  </a:extLst>
                </a:gridCol>
                <a:gridCol w="581172">
                  <a:extLst>
                    <a:ext uri="{9D8B030D-6E8A-4147-A177-3AD203B41FA5}">
                      <a16:colId xmlns:a16="http://schemas.microsoft.com/office/drawing/2014/main" xmlns="" val="20033"/>
                    </a:ext>
                  </a:extLst>
                </a:gridCol>
                <a:gridCol w="999578">
                  <a:extLst>
                    <a:ext uri="{9D8B030D-6E8A-4147-A177-3AD203B41FA5}">
                      <a16:colId xmlns:a16="http://schemas.microsoft.com/office/drawing/2014/main" xmlns="" val="20034"/>
                    </a:ext>
                  </a:extLst>
                </a:gridCol>
              </a:tblGrid>
              <a:tr h="137001">
                <a:tc rowSpan="2" gridSpan="3">
                  <a:txBody>
                    <a:bodyPr/>
                    <a:lstStyle/>
                    <a:p>
                      <a:pPr algn="l" fontAlgn="ctr"/>
                      <a:r>
                        <a:rPr lang="en-US" sz="700" u="none" strike="noStrike" dirty="0">
                          <a:effectLst/>
                        </a:rPr>
                        <a:t>5NR GAP ANALYSIS PLANNING WORKSHEET</a:t>
                      </a:r>
                      <a:endParaRPr lang="en-US" sz="700" b="1" i="0" u="none" strike="noStrike" dirty="0">
                        <a:effectLst/>
                        <a:latin typeface="Arial" panose="020B0604020202020204" pitchFamily="34" charset="0"/>
                      </a:endParaRPr>
                    </a:p>
                  </a:txBody>
                  <a:tcPr marL="2667" marR="2667" marT="2667" marB="0" anchor="ctr"/>
                </a:tc>
                <a:tc rowSpan="2" hMerge="1">
                  <a:txBody>
                    <a:bodyPr/>
                    <a:lstStyle/>
                    <a:p>
                      <a:endParaRPr lang="en-US"/>
                    </a:p>
                  </a:txBody>
                  <a:tcPr/>
                </a:tc>
                <a:tc rowSpan="2" hMerge="1">
                  <a:txBody>
                    <a:bodyPr/>
                    <a:lstStyle/>
                    <a:p>
                      <a:endParaRPr lang="en-US"/>
                    </a:p>
                  </a:txBody>
                  <a:tcPr/>
                </a:tc>
                <a:tc>
                  <a:txBody>
                    <a:bodyPr/>
                    <a:lstStyle/>
                    <a:p>
                      <a:pPr algn="l" fontAlgn="ctr"/>
                      <a:r>
                        <a:rPr lang="en-US" sz="400" u="none" strike="noStrike">
                          <a:effectLst/>
                        </a:rPr>
                        <a:t>6.</a:t>
                      </a:r>
                      <a:endParaRPr lang="en-US" sz="400" b="0" i="0" u="none" strike="noStrike">
                        <a:effectLst/>
                        <a:latin typeface="Arial" panose="020B0604020202020204" pitchFamily="34" charset="0"/>
                      </a:endParaRPr>
                    </a:p>
                  </a:txBody>
                  <a:tcPr marL="2667" marR="2667" marT="2667" marB="0" vert="wordArtVert" anchor="ctr"/>
                </a:tc>
                <a:tc rowSpan="5">
                  <a:txBody>
                    <a:bodyPr/>
                    <a:lstStyle/>
                    <a:p>
                      <a:pPr algn="l" fontAlgn="b"/>
                      <a:r>
                        <a:rPr lang="en-US" sz="600" u="none" strike="noStrike">
                          <a:effectLst/>
                        </a:rPr>
                        <a:t>Watchstanders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Facilities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AUX-FS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AUX-CFVE</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AUC-CI</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dirty="0">
                          <a:effectLst/>
                        </a:rPr>
                        <a:t>AUX-EU </a:t>
                      </a:r>
                      <a:endParaRPr lang="en-US" sz="600" b="0" i="0" u="none" strike="noStrike" dirty="0">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AUX-TI</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AUX-WM</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dirty="0">
                          <a:effectLst/>
                        </a:rPr>
                        <a:t>UPV Examiner</a:t>
                      </a:r>
                      <a:endParaRPr lang="en-US" sz="600" b="0" i="0" u="none" strike="noStrike" dirty="0">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In Port OOD</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MAA Quarterdeck</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Cont Planning Support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ICS Instructors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Admin Support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dirty="0">
                          <a:effectLst/>
                        </a:rPr>
                        <a:t>Yoga Instructor</a:t>
                      </a:r>
                      <a:endParaRPr lang="en-US" sz="600" b="0" i="0" u="none" strike="noStrike" dirty="0">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IMT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ATON Verifiers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Fixed wing aircraft</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Helos</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Helo Ops Boat Crew</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Helo Ops Coxswain</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Tour Guides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Recruit Instructors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Physicans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Beach Access Watch</a:t>
                      </a:r>
                      <a:endParaRPr lang="en-US" sz="600" b="0" i="0" u="none" strike="noStrike">
                        <a:effectLst/>
                        <a:latin typeface="Arial" panose="020B0604020202020204" pitchFamily="34" charset="0"/>
                      </a:endParaRPr>
                    </a:p>
                  </a:txBody>
                  <a:tcPr marL="2667" marR="2667" marT="2667" marB="0" anchor="b"/>
                </a:tc>
                <a:tc rowSpan="5">
                  <a:txBody>
                    <a:bodyPr/>
                    <a:lstStyle/>
                    <a:p>
                      <a:pPr algn="l" fontAlgn="b"/>
                      <a:r>
                        <a:rPr lang="en-US" sz="600" u="none" strike="noStrike">
                          <a:effectLst/>
                        </a:rPr>
                        <a:t>MWR Lucky Bag Sales</a:t>
                      </a:r>
                      <a:endParaRPr lang="en-US" sz="600" b="0" i="0" u="none" strike="noStrike">
                        <a:effectLst/>
                        <a:latin typeface="Arial" panose="020B0604020202020204" pitchFamily="34" charset="0"/>
                      </a:endParaRPr>
                    </a:p>
                  </a:txBody>
                  <a:tcPr marL="2667" marR="2667" marT="2667" marB="0" anchor="b"/>
                </a:tc>
                <a:tc rowSpan="5">
                  <a:txBody>
                    <a:bodyPr/>
                    <a:lstStyle/>
                    <a:p>
                      <a:pPr algn="ctr" fontAlgn="b"/>
                      <a:r>
                        <a:rPr lang="en-US" sz="600" u="none" strike="noStrike">
                          <a:effectLst/>
                        </a:rPr>
                        <a:t>Graduation Support</a:t>
                      </a:r>
                      <a:endParaRPr lang="en-US" sz="600" b="0" i="0" u="none" strike="noStrike">
                        <a:effectLst/>
                        <a:latin typeface="Arial" panose="020B0604020202020204" pitchFamily="34" charset="0"/>
                      </a:endParaRPr>
                    </a:p>
                  </a:txBody>
                  <a:tcPr marL="2667" marR="2667" marT="2667" marB="0" anchor="b"/>
                </a:tc>
                <a:tc gridSpan="2">
                  <a:txBody>
                    <a:bodyPr/>
                    <a:lstStyle/>
                    <a:p>
                      <a:pPr algn="l" fontAlgn="t"/>
                      <a:r>
                        <a:rPr lang="en-US" sz="300" u="none" strike="noStrike">
                          <a:effectLst/>
                        </a:rPr>
                        <a:t>2. DATE PREPARED</a:t>
                      </a:r>
                      <a:endParaRPr lang="en-US" sz="300" b="0" i="0" u="none" strike="noStrike">
                        <a:effectLst/>
                        <a:latin typeface="Arial" panose="020B0604020202020204" pitchFamily="34" charset="0"/>
                      </a:endParaRPr>
                    </a:p>
                  </a:txBody>
                  <a:tcPr marL="2667" marR="2667" marT="2667" marB="0"/>
                </a:tc>
                <a:tc hMerge="1">
                  <a:txBody>
                    <a:bodyPr/>
                    <a:lstStyle/>
                    <a:p>
                      <a:endParaRPr lang="en-US"/>
                    </a:p>
                  </a:txBody>
                  <a:tcPr/>
                </a:tc>
                <a:tc gridSpan="2">
                  <a:txBody>
                    <a:bodyPr/>
                    <a:lstStyle/>
                    <a:p>
                      <a:pPr algn="l" fontAlgn="t"/>
                      <a:r>
                        <a:rPr lang="en-US" sz="300" u="none" strike="noStrike">
                          <a:effectLst/>
                        </a:rPr>
                        <a:t>3. AUXILIARY DISTRICT                    </a:t>
                      </a:r>
                      <a:endParaRPr lang="en-US" sz="300" b="0" i="0" u="none" strike="noStrike">
                        <a:effectLst/>
                        <a:latin typeface="Arial" panose="020B0604020202020204" pitchFamily="34" charset="0"/>
                      </a:endParaRPr>
                    </a:p>
                  </a:txBody>
                  <a:tcPr marL="2667" marR="2667" marT="2667" marB="0"/>
                </a:tc>
                <a:tc hMerge="1">
                  <a:txBody>
                    <a:bodyPr/>
                    <a:lstStyle/>
                    <a:p>
                      <a:endParaRPr lang="en-US"/>
                    </a:p>
                  </a:txBody>
                  <a:tcPr/>
                </a:tc>
                <a:extLst>
                  <a:ext uri="{0D108BD9-81ED-4DB2-BD59-A6C34878D82A}">
                    <a16:rowId xmlns:a16="http://schemas.microsoft.com/office/drawing/2014/main" xmlns="" val="10000"/>
                  </a:ext>
                </a:extLst>
              </a:tr>
              <a:tr h="17129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r" fontAlgn="ctr"/>
                      <a:r>
                        <a:rPr lang="en-US" sz="400" u="none" strike="noStrike">
                          <a:effectLst/>
                        </a:rPr>
                        <a:t>TYPES OF PERSONNEL</a:t>
                      </a:r>
                      <a:endParaRPr lang="en-US" sz="400" b="0" i="0" u="none" strike="noStrike">
                        <a:effectLst/>
                        <a:latin typeface="Arial" panose="020B0604020202020204" pitchFamily="34" charset="0"/>
                      </a:endParaRPr>
                    </a:p>
                  </a:txBody>
                  <a:tcPr marL="2667" marR="2667" marT="2667" marB="0" vert="wordArtVert"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gridSpan="2">
                  <a:txBody>
                    <a:bodyPr/>
                    <a:lstStyle/>
                    <a:p>
                      <a:pPr algn="l" fontAlgn="t"/>
                      <a:r>
                        <a:rPr lang="en-US" sz="600" u="none" strike="noStrike">
                          <a:effectLst/>
                        </a:rPr>
                        <a:t>10-Jul-15</a:t>
                      </a:r>
                      <a:endParaRPr lang="en-US" sz="600" b="0" i="0" u="none" strike="noStrike">
                        <a:effectLst/>
                        <a:latin typeface="Arial" panose="020B0604020202020204" pitchFamily="34" charset="0"/>
                      </a:endParaRPr>
                    </a:p>
                  </a:txBody>
                  <a:tcPr marL="2667" marR="2667" marT="2667" marB="0"/>
                </a:tc>
                <a:tc rowSpan="3" hMerge="1">
                  <a:txBody>
                    <a:bodyPr/>
                    <a:lstStyle/>
                    <a:p>
                      <a:endParaRPr lang="en-US"/>
                    </a:p>
                  </a:txBody>
                  <a:tcPr/>
                </a:tc>
                <a:tc rowSpan="3" gridSpan="2">
                  <a:txBody>
                    <a:bodyPr/>
                    <a:lstStyle/>
                    <a:p>
                      <a:pPr algn="l" fontAlgn="t"/>
                      <a:r>
                        <a:rPr lang="en-US" sz="600" u="none" strike="noStrike">
                          <a:effectLst/>
                        </a:rPr>
                        <a:t>5NR</a:t>
                      </a:r>
                      <a:endParaRPr lang="en-US" sz="600" b="0" i="0" u="none" strike="noStrike">
                        <a:effectLst/>
                        <a:latin typeface="Arial" panose="020B0604020202020204" pitchFamily="34" charset="0"/>
                      </a:endParaRPr>
                    </a:p>
                  </a:txBody>
                  <a:tcPr marL="2667" marR="2667" marT="2667" marB="0"/>
                </a:tc>
                <a:tc rowSpan="3" hMerge="1">
                  <a:txBody>
                    <a:bodyPr/>
                    <a:lstStyle/>
                    <a:p>
                      <a:endParaRPr lang="en-US"/>
                    </a:p>
                  </a:txBody>
                  <a:tcPr/>
                </a:tc>
                <a:extLst>
                  <a:ext uri="{0D108BD9-81ED-4DB2-BD59-A6C34878D82A}">
                    <a16:rowId xmlns:a16="http://schemas.microsoft.com/office/drawing/2014/main" xmlns="" val="10001"/>
                  </a:ext>
                </a:extLst>
              </a:tr>
              <a:tr h="137001">
                <a:tc gridSpan="3">
                  <a:txBody>
                    <a:bodyPr/>
                    <a:lstStyle/>
                    <a:p>
                      <a:pPr algn="l" fontAlgn="t"/>
                      <a:r>
                        <a:rPr lang="en-US" sz="600" u="none" strike="noStrike">
                          <a:effectLst/>
                        </a:rPr>
                        <a:t>1.INITIAL PLANNING</a:t>
                      </a:r>
                      <a:endParaRPr lang="en-US" sz="600" b="0" i="0" u="none" strike="noStrike">
                        <a:effectLst/>
                        <a:latin typeface="Arial" panose="020B0604020202020204" pitchFamily="34" charset="0"/>
                      </a:endParaRPr>
                    </a:p>
                  </a:txBody>
                  <a:tcPr marL="2667" marR="2667" marT="2667" marB="0"/>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2"/>
                  </a:ext>
                </a:extLst>
              </a:tr>
              <a:tr h="235944">
                <a:tc gridSpan="3">
                  <a:txBody>
                    <a:bodyPr/>
                    <a:lstStyle/>
                    <a:p>
                      <a:pPr algn="l" fontAlgn="ctr"/>
                      <a:r>
                        <a:rPr lang="en-US" sz="600" u="none" strike="noStrike">
                          <a:effectLst/>
                        </a:rPr>
                        <a:t>STEADY STATE/BACKFILL</a:t>
                      </a:r>
                      <a:endParaRPr lang="en-US" sz="600" b="0" i="0" u="none" strike="noStrike">
                        <a:effectLst/>
                        <a:latin typeface="Arial" panose="020B0604020202020204" pitchFamily="34" charset="0"/>
                      </a:endParaRPr>
                    </a:p>
                  </a:txBody>
                  <a:tcPr marL="2667" marR="2667" marT="2667" marB="0" anchor="ct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64794">
                <a:tc>
                  <a:txBody>
                    <a:bodyPr/>
                    <a:lstStyle/>
                    <a:p>
                      <a:pPr algn="ctr" fontAlgn="ctr"/>
                      <a:r>
                        <a:rPr lang="en-US" sz="300" u="none" strike="noStrike">
                          <a:effectLst/>
                        </a:rPr>
                        <a:t>4. DISTRICT ID</a:t>
                      </a:r>
                      <a:endParaRPr lang="en-US" sz="300" b="0" i="0" u="none" strike="noStrike">
                        <a:effectLst/>
                        <a:latin typeface="Arial" panose="020B0604020202020204" pitchFamily="34" charset="0"/>
                      </a:endParaRPr>
                    </a:p>
                  </a:txBody>
                  <a:tcPr marL="2667" marR="2667" marT="2667" marB="0" anchor="ctr"/>
                </a:tc>
                <a:tc gridSpan="2">
                  <a:txBody>
                    <a:bodyPr/>
                    <a:lstStyle/>
                    <a:p>
                      <a:pPr algn="l" fontAlgn="ctr"/>
                      <a:r>
                        <a:rPr lang="en-US" sz="600" u="none" strike="noStrike">
                          <a:effectLst/>
                        </a:rPr>
                        <a:t>5. SECTOR/AIR STATION/UNIT</a:t>
                      </a:r>
                      <a:endParaRPr lang="en-US" sz="600" b="0" i="0" u="none" strike="noStrike">
                        <a:effectLst/>
                        <a:latin typeface="Arial" panose="020B0604020202020204" pitchFamily="34" charset="0"/>
                      </a:endParaRPr>
                    </a:p>
                  </a:txBody>
                  <a:tcPr marL="2667" marR="2667" marT="2667" marB="0" anchor="ct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300" u="none" strike="noStrike">
                          <a:effectLst/>
                        </a:rPr>
                        <a:t>7. TOTAL SHORTFALLS</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a:effectLst/>
                        </a:rPr>
                        <a:t>8. TRAINING REQUIREMENTS  MET</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a:effectLst/>
                        </a:rPr>
                        <a:t>9. TRAINING REQIREMENTS NOT MET</a:t>
                      </a:r>
                      <a:endParaRPr lang="en-US" sz="300" b="0" i="0" u="none" strike="noStrike">
                        <a:effectLst/>
                        <a:latin typeface="Arial" panose="020B0604020202020204" pitchFamily="34" charset="0"/>
                      </a:endParaRPr>
                    </a:p>
                  </a:txBody>
                  <a:tcPr marL="2667" marR="2667" marT="2667" marB="0" anchor="ctr"/>
                </a:tc>
                <a:tc>
                  <a:txBody>
                    <a:bodyPr/>
                    <a:lstStyle/>
                    <a:p>
                      <a:pPr algn="ctr" fontAlgn="ctr"/>
                      <a:r>
                        <a:rPr lang="en-US" sz="300" u="none" strike="noStrike" dirty="0">
                          <a:effectLst/>
                        </a:rPr>
                        <a:t>10. COMMENTS</a:t>
                      </a:r>
                      <a:endParaRPr lang="en-US" sz="300" b="0" i="0" u="none" strike="noStrike" dirty="0">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4"/>
                  </a:ext>
                </a:extLst>
              </a:tr>
              <a:tr h="134300">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Sector DELAWARE BAY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5"/>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134300">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Air Station Atlantic City,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08"/>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9"/>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0"/>
                  </a:ext>
                </a:extLst>
              </a:tr>
              <a:tr h="134300">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USCGC WILLIAM TATE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1"/>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2"/>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3"/>
                  </a:ext>
                </a:extLst>
              </a:tr>
              <a:tr h="134300">
                <a:tc rowSpan="3">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DIRAUX (5NR)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4"/>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dirty="0">
                          <a:effectLst/>
                        </a:rPr>
                        <a:t> </a:t>
                      </a: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5"/>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dirty="0">
                          <a:effectLst/>
                        </a:rPr>
                        <a:t> </a:t>
                      </a: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6"/>
                  </a:ext>
                </a:extLst>
              </a:tr>
              <a:tr h="134300">
                <a:tc rowSpan="3">
                  <a:txBody>
                    <a:bodyPr/>
                    <a:lstStyle/>
                    <a:p>
                      <a:pPr algn="ctr" fontAlgn="ctr"/>
                      <a:r>
                        <a:rPr lang="en-US" sz="300" u="none" strike="noStrike">
                          <a:effectLst/>
                        </a:rPr>
                        <a:t>FORCECOM Norfolk, VA</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Training Center Cape May,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dirty="0">
                          <a:effectLst/>
                        </a:rPr>
                        <a:t> </a:t>
                      </a: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r>
                        <a:rPr lang="en-US" sz="600" u="none" strike="noStrike" dirty="0">
                          <a:effectLst/>
                        </a:rPr>
                        <a:t>20</a:t>
                      </a: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17"/>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dirty="0">
                          <a:effectLst/>
                        </a:rPr>
                        <a:t>14</a:t>
                      </a: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8"/>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9"/>
                  </a:ext>
                </a:extLst>
              </a:tr>
              <a:tr h="134300">
                <a:tc rowSpan="3">
                  <a:txBody>
                    <a:bodyPr/>
                    <a:lstStyle/>
                    <a:p>
                      <a:pPr algn="ctr" fontAlgn="ctr"/>
                      <a:r>
                        <a:rPr lang="en-US" sz="300" u="none" strike="noStrike">
                          <a:effectLst/>
                        </a:rPr>
                        <a:t>LANTAREA      NSFCC</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Atlantic Strike Team                       Fort Dix, NJ</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0"/>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1"/>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2"/>
                  </a:ext>
                </a:extLst>
              </a:tr>
              <a:tr h="134300">
                <a:tc rowSpan="3">
                  <a:txBody>
                    <a:bodyPr/>
                    <a:lstStyle/>
                    <a:p>
                      <a:pPr algn="ctr" fontAlgn="ctr"/>
                      <a:r>
                        <a:rPr lang="en-US" sz="300" u="none" strike="noStrike">
                          <a:effectLst/>
                        </a:rPr>
                        <a:t>Special Missions Training Center</a:t>
                      </a:r>
                      <a:endParaRPr lang="en-US" sz="300" b="0" i="0" u="none" strike="noStrike">
                        <a:effectLst/>
                        <a:latin typeface="Arial" panose="020B0604020202020204" pitchFamily="34" charset="0"/>
                      </a:endParaRPr>
                    </a:p>
                  </a:txBody>
                  <a:tcPr marL="2667" marR="2667" marT="2667" marB="0" anchor="ctr"/>
                </a:tc>
                <a:tc rowSpan="3" gridSpan="2">
                  <a:txBody>
                    <a:bodyPr/>
                    <a:lstStyle/>
                    <a:p>
                      <a:pPr algn="ctr" fontAlgn="ctr"/>
                      <a:r>
                        <a:rPr lang="fr-FR" sz="600" u="none" strike="noStrike">
                          <a:effectLst/>
                        </a:rPr>
                        <a:t>Deploymnet Training Detachment             Fort Dix, NJ </a:t>
                      </a:r>
                      <a:endParaRPr lang="fr-FR"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3"/>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4"/>
                  </a:ext>
                </a:extLst>
              </a:tr>
              <a:tr h="25718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5"/>
                  </a:ext>
                </a:extLst>
              </a:tr>
              <a:tr h="134300">
                <a:tc rowSpan="3">
                  <a:txBody>
                    <a:bodyPr/>
                    <a:lstStyle/>
                    <a:p>
                      <a:pPr algn="ctr" fontAlgn="ctr"/>
                      <a:r>
                        <a:rPr lang="en-US" sz="600" u="none" strike="noStrike">
                          <a:effectLst/>
                        </a:rPr>
                        <a:t>USCGHQ</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Recruiting Office                    Philadelphia, PA</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6"/>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7"/>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28"/>
                  </a:ext>
                </a:extLst>
              </a:tr>
              <a:tr h="134300">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29"/>
                  </a:ext>
                </a:extLst>
              </a:tr>
              <a:tr h="1466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0"/>
                  </a:ext>
                </a:extLst>
              </a:tr>
              <a:tr h="1343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1"/>
                  </a:ext>
                </a:extLst>
              </a:tr>
              <a:tr h="134300">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gridSpan="2">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hMerge="1">
                  <a:txBody>
                    <a:bodyPr/>
                    <a:lstStyle/>
                    <a:p>
                      <a:endParaRPr lang="en-US"/>
                    </a:p>
                  </a:txBody>
                  <a:tcPr/>
                </a:tc>
                <a:tc>
                  <a:txBody>
                    <a:bodyPr/>
                    <a:lstStyle/>
                    <a:p>
                      <a:pPr algn="r" fontAlgn="ctr"/>
                      <a:r>
                        <a:rPr lang="en-US" sz="500" u="none" strike="noStrike">
                          <a:effectLst/>
                        </a:rPr>
                        <a:t>REQ</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rowSpan="3">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2"/>
                  </a:ext>
                </a:extLst>
              </a:tr>
              <a:tr h="13700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HAVE</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3"/>
                  </a:ext>
                </a:extLst>
              </a:tr>
              <a:tr h="13700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ctr"/>
                      <a:r>
                        <a:rPr lang="en-US" sz="500" u="none" strike="noStrike">
                          <a:effectLst/>
                        </a:rPr>
                        <a:t>NEED</a:t>
                      </a:r>
                      <a:endParaRPr lang="en-US" sz="5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 </a:t>
                      </a:r>
                      <a:endParaRPr lang="en-US" sz="600" b="0" i="0" u="none" strike="noStrike">
                        <a:effectLst/>
                        <a:latin typeface="Arial" panose="020B0604020202020204" pitchFamily="34" charset="0"/>
                      </a:endParaRPr>
                    </a:p>
                  </a:txBody>
                  <a:tcPr marL="2667" marR="2667" marT="2667"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34"/>
                  </a:ext>
                </a:extLst>
              </a:tr>
              <a:tr h="161865">
                <a:tc rowSpan="3" gridSpan="2">
                  <a:txBody>
                    <a:bodyPr/>
                    <a:lstStyle/>
                    <a:p>
                      <a:pPr algn="ctr" fontAlgn="ctr"/>
                      <a:r>
                        <a:rPr lang="en-US" sz="500" u="none" strike="noStrike">
                          <a:effectLst/>
                        </a:rPr>
                        <a:t> </a:t>
                      </a:r>
                      <a:endParaRPr lang="en-US" sz="500" b="1" i="0" u="none" strike="noStrike">
                        <a:effectLst/>
                        <a:latin typeface="Arial" panose="020B0604020202020204" pitchFamily="34" charset="0"/>
                      </a:endParaRPr>
                    </a:p>
                  </a:txBody>
                  <a:tcPr marL="2667" marR="2667" marT="2667" marB="0" anchor="ctr"/>
                </a:tc>
                <a:tc rowSpan="3" hMerge="1">
                  <a:txBody>
                    <a:bodyPr/>
                    <a:lstStyle/>
                    <a:p>
                      <a:endParaRPr lang="en-US"/>
                    </a:p>
                  </a:txBody>
                  <a:tcPr/>
                </a:tc>
                <a:tc gridSpan="2">
                  <a:txBody>
                    <a:bodyPr/>
                    <a:lstStyle/>
                    <a:p>
                      <a:pPr algn="ctr" fontAlgn="ctr"/>
                      <a:r>
                        <a:rPr lang="en-US" sz="300" u="none" strike="noStrike">
                          <a:effectLst/>
                        </a:rPr>
                        <a:t>11. TOTAL PERSONNEL REQUIRED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gridSpan="4">
                  <a:txBody>
                    <a:bodyPr/>
                    <a:lstStyle/>
                    <a:p>
                      <a:pPr algn="l" fontAlgn="t"/>
                      <a:r>
                        <a:rPr lang="en-US" sz="600" u="none" strike="noStrike">
                          <a:effectLst/>
                        </a:rPr>
                        <a:t> </a:t>
                      </a:r>
                      <a:endParaRPr lang="en-US" sz="600" b="0" i="0" u="none" strike="noStrike">
                        <a:effectLst/>
                        <a:latin typeface="Arial" panose="020B0604020202020204" pitchFamily="34" charset="0"/>
                      </a:endParaRPr>
                    </a:p>
                  </a:txBody>
                  <a:tcPr marL="2667" marR="2667" marT="2667"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35"/>
                  </a:ext>
                </a:extLst>
              </a:tr>
              <a:tr h="161865">
                <a:tc gridSpan="2" vMerge="1">
                  <a:txBody>
                    <a:bodyPr/>
                    <a:lstStyle/>
                    <a:p>
                      <a:endParaRPr lang="en-US"/>
                    </a:p>
                  </a:txBody>
                  <a:tcPr/>
                </a:tc>
                <a:tc hMerge="1" vMerge="1">
                  <a:txBody>
                    <a:bodyPr/>
                    <a:lstStyle/>
                    <a:p>
                      <a:endParaRPr lang="en-US"/>
                    </a:p>
                  </a:txBody>
                  <a:tcPr/>
                </a:tc>
                <a:tc gridSpan="2">
                  <a:txBody>
                    <a:bodyPr/>
                    <a:lstStyle/>
                    <a:p>
                      <a:pPr algn="ctr" fontAlgn="ctr"/>
                      <a:r>
                        <a:rPr lang="en-US" sz="300" u="none" strike="noStrike">
                          <a:effectLst/>
                        </a:rPr>
                        <a:t>12. TOTAL PERSONNEL ON HAND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rowSpan="2" gridSpan="4">
                  <a:txBody>
                    <a:bodyPr/>
                    <a:lstStyle/>
                    <a:p>
                      <a:pPr algn="l" fontAlgn="t"/>
                      <a:endParaRPr lang="en-US" sz="600" b="0" i="0" u="none" strike="noStrike">
                        <a:effectLst/>
                        <a:latin typeface="Arial" panose="020B0604020202020204" pitchFamily="34" charset="0"/>
                      </a:endParaRPr>
                    </a:p>
                  </a:txBody>
                  <a:tcPr marL="2667" marR="2667" marT="2667"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10036"/>
                  </a:ext>
                </a:extLst>
              </a:tr>
              <a:tr h="161865">
                <a:tc gridSpan="2" vMerge="1">
                  <a:txBody>
                    <a:bodyPr/>
                    <a:lstStyle/>
                    <a:p>
                      <a:endParaRPr lang="en-US"/>
                    </a:p>
                  </a:txBody>
                  <a:tcPr/>
                </a:tc>
                <a:tc hMerge="1" vMerge="1">
                  <a:txBody>
                    <a:bodyPr/>
                    <a:lstStyle/>
                    <a:p>
                      <a:endParaRPr lang="en-US"/>
                    </a:p>
                  </a:txBody>
                  <a:tcPr/>
                </a:tc>
                <a:tc gridSpan="2">
                  <a:txBody>
                    <a:bodyPr/>
                    <a:lstStyle/>
                    <a:p>
                      <a:pPr algn="ctr" fontAlgn="ctr"/>
                      <a:r>
                        <a:rPr lang="en-US" sz="300" u="none" strike="noStrike">
                          <a:effectLst/>
                        </a:rPr>
                        <a:t>13. TOTAL PERSONNEL NEEDED</a:t>
                      </a:r>
                      <a:endParaRPr lang="en-US" sz="300" b="0" i="0" u="none" strike="noStrike">
                        <a:effectLst/>
                        <a:latin typeface="Arial" panose="020B0604020202020204" pitchFamily="34" charset="0"/>
                      </a:endParaRPr>
                    </a:p>
                  </a:txBody>
                  <a:tcPr marL="2667" marR="2667" marT="2667" marB="0" anchor="ctr"/>
                </a:tc>
                <a:tc hMerge="1">
                  <a:txBody>
                    <a:bodyPr/>
                    <a:lstStyle/>
                    <a:p>
                      <a:endParaRPr lang="en-US"/>
                    </a:p>
                  </a:txBody>
                  <a:tcP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9</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18</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27</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5</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6</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3</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10</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4</a:t>
                      </a:r>
                      <a:endParaRPr lang="en-US" sz="600" b="0" i="0" u="none" strike="noStrike">
                        <a:effectLst/>
                        <a:latin typeface="Arial" panose="020B0604020202020204" pitchFamily="34" charset="0"/>
                      </a:endParaRPr>
                    </a:p>
                  </a:txBody>
                  <a:tcPr marL="2667" marR="2667" marT="2667" marB="0" anchor="ctr"/>
                </a:tc>
                <a:tc>
                  <a:txBody>
                    <a:bodyPr/>
                    <a:lstStyle/>
                    <a:p>
                      <a:pPr algn="ctr" fontAlgn="ctr"/>
                      <a:r>
                        <a:rPr lang="en-US" sz="600" u="none" strike="noStrike">
                          <a:effectLst/>
                        </a:rPr>
                        <a:t>2</a:t>
                      </a:r>
                      <a:endParaRPr lang="en-US" sz="600" b="0" i="0" u="none" strike="noStrike">
                        <a:effectLst/>
                        <a:latin typeface="Arial" panose="020B0604020202020204" pitchFamily="34" charset="0"/>
                      </a:endParaRPr>
                    </a:p>
                  </a:txBody>
                  <a:tcPr marL="2667" marR="2667" marT="2667" marB="0" anchor="ct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37"/>
                  </a:ext>
                </a:extLst>
              </a:tr>
              <a:tr h="134300">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8"/>
                  </a:ext>
                </a:extLst>
              </a:tr>
              <a:tr h="134300">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dirty="0">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a:effectLst/>
                        <a:latin typeface="Arial" panose="020B0604020202020204" pitchFamily="34" charset="0"/>
                      </a:endParaRPr>
                    </a:p>
                  </a:txBody>
                  <a:tcPr marL="2667" marR="2667" marT="2667" marB="0" anchor="ctr"/>
                </a:tc>
                <a:tc>
                  <a:txBody>
                    <a:bodyPr/>
                    <a:lstStyle/>
                    <a:p>
                      <a:pPr algn="ctr" fontAlgn="ctr"/>
                      <a:endParaRPr lang="en-US" sz="600" b="0" i="0" u="none" strike="noStrike" dirty="0">
                        <a:effectLst/>
                        <a:latin typeface="Arial" panose="020B0604020202020204" pitchFamily="34" charset="0"/>
                      </a:endParaRPr>
                    </a:p>
                  </a:txBody>
                  <a:tcPr marL="2667" marR="2667" marT="2667" marB="0" anchor="ctr"/>
                </a:tc>
                <a:extLst>
                  <a:ext uri="{0D108BD9-81ED-4DB2-BD59-A6C34878D82A}">
                    <a16:rowId xmlns:a16="http://schemas.microsoft.com/office/drawing/2014/main" xmlns="" val="10039"/>
                  </a:ext>
                </a:extLst>
              </a:tr>
            </a:tbl>
          </a:graphicData>
        </a:graphic>
      </p:graphicFrame>
    </p:spTree>
    <p:extLst>
      <p:ext uri="{BB962C8B-B14F-4D97-AF65-F5344CB8AC3E}">
        <p14:creationId xmlns:p14="http://schemas.microsoft.com/office/powerpoint/2010/main" val="166350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Gap Analysis</a:t>
            </a:r>
            <a:endParaRPr lang="en-US" sz="6000" dirty="0"/>
          </a:p>
        </p:txBody>
      </p:sp>
      <p:sp>
        <p:nvSpPr>
          <p:cNvPr id="3" name="Content Placeholder 2"/>
          <p:cNvSpPr>
            <a:spLocks noGrp="1"/>
          </p:cNvSpPr>
          <p:nvPr>
            <p:ph idx="1"/>
          </p:nvPr>
        </p:nvSpPr>
        <p:spPr/>
        <p:txBody>
          <a:bodyPr>
            <a:normAutofit/>
          </a:bodyPr>
          <a:lstStyle/>
          <a:p>
            <a:endParaRPr lang="en-US" sz="4800" b="1" dirty="0" smtClean="0"/>
          </a:p>
          <a:p>
            <a:endParaRPr lang="en-US" sz="4800" b="1" dirty="0"/>
          </a:p>
          <a:p>
            <a:pPr marL="0" indent="0" algn="ctr">
              <a:buNone/>
            </a:pPr>
            <a:r>
              <a:rPr lang="en-US" sz="4800" dirty="0" smtClean="0"/>
              <a:t>Practical Exercise</a:t>
            </a:r>
          </a:p>
          <a:p>
            <a:pPr marL="0" indent="0" algn="ctr">
              <a:buNone/>
            </a:pPr>
            <a:r>
              <a:rPr lang="en-US" sz="4800" dirty="0" smtClean="0"/>
              <a:t>See Tab M in your Notebook</a:t>
            </a:r>
            <a:endParaRPr lang="en-US" sz="4800" dirty="0"/>
          </a:p>
        </p:txBody>
      </p:sp>
    </p:spTree>
    <p:extLst>
      <p:ext uri="{BB962C8B-B14F-4D97-AF65-F5344CB8AC3E}">
        <p14:creationId xmlns:p14="http://schemas.microsoft.com/office/powerpoint/2010/main" val="374254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Exercise Material Only</a:t>
            </a:r>
          </a:p>
        </p:txBody>
      </p:sp>
      <p:sp>
        <p:nvSpPr>
          <p:cNvPr id="34818" name="Rectangle 2"/>
          <p:cNvSpPr>
            <a:spLocks noGrp="1" noRot="1" noChangeArrowheads="1"/>
          </p:cNvSpPr>
          <p:nvPr>
            <p:ph type="title"/>
          </p:nvPr>
        </p:nvSpPr>
        <p:spPr>
          <a:xfrm>
            <a:off x="402167" y="1905000"/>
            <a:ext cx="11347451" cy="2819400"/>
          </a:xfrm>
        </p:spPr>
        <p:txBody>
          <a:bodyPr/>
          <a:lstStyle/>
          <a:p>
            <a:pPr algn="ctr"/>
            <a:r>
              <a:rPr lang="en-US" altLang="en-US" sz="6000" b="1" dirty="0">
                <a:latin typeface="+mn-lt"/>
              </a:rPr>
              <a:t>Scenario</a:t>
            </a:r>
            <a:r>
              <a:rPr lang="en-US" altLang="en-US" dirty="0"/>
              <a:t> </a:t>
            </a:r>
          </a:p>
        </p:txBody>
      </p:sp>
    </p:spTree>
    <p:extLst>
      <p:ext uri="{BB962C8B-B14F-4D97-AF65-F5344CB8AC3E}">
        <p14:creationId xmlns:p14="http://schemas.microsoft.com/office/powerpoint/2010/main" val="316875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Exercise Material Only</a:t>
            </a:r>
          </a:p>
        </p:txBody>
      </p:sp>
      <p:sp>
        <p:nvSpPr>
          <p:cNvPr id="23554" name="Rectangle 2"/>
          <p:cNvSpPr>
            <a:spLocks noGrp="1" noRot="1" noChangeArrowheads="1"/>
          </p:cNvSpPr>
          <p:nvPr>
            <p:ph type="title"/>
          </p:nvPr>
        </p:nvSpPr>
        <p:spPr/>
        <p:txBody>
          <a:bodyPr>
            <a:normAutofit/>
          </a:bodyPr>
          <a:lstStyle/>
          <a:p>
            <a:r>
              <a:rPr lang="en-US" altLang="en-US" sz="5400" dirty="0">
                <a:latin typeface="+mn-lt"/>
              </a:rPr>
              <a:t>Objectives</a:t>
            </a:r>
          </a:p>
        </p:txBody>
      </p:sp>
      <p:sp>
        <p:nvSpPr>
          <p:cNvPr id="23555" name="Rectangle 3"/>
          <p:cNvSpPr>
            <a:spLocks noGrp="1" noRot="1" noChangeArrowheads="1"/>
          </p:cNvSpPr>
          <p:nvPr>
            <p:ph type="body" idx="1"/>
          </p:nvPr>
        </p:nvSpPr>
        <p:spPr/>
        <p:txBody>
          <a:bodyPr>
            <a:normAutofit/>
          </a:bodyPr>
          <a:lstStyle/>
          <a:p>
            <a:r>
              <a:rPr lang="en-US" altLang="en-US" sz="4000" dirty="0"/>
              <a:t>Explain the Hurricane Preparedness Process</a:t>
            </a:r>
          </a:p>
          <a:p>
            <a:pPr>
              <a:buFont typeface="Wingdings" pitchFamily="2" charset="2"/>
              <a:buNone/>
            </a:pPr>
            <a:endParaRPr lang="en-US" altLang="en-US" sz="4000" dirty="0"/>
          </a:p>
          <a:p>
            <a:r>
              <a:rPr lang="en-US" altLang="en-US" sz="4000" dirty="0"/>
              <a:t>Explain the Hurricane Response Process</a:t>
            </a:r>
          </a:p>
          <a:p>
            <a:pPr>
              <a:buFont typeface="Wingdings" pitchFamily="2" charset="2"/>
              <a:buNone/>
            </a:pPr>
            <a:endParaRPr lang="en-US" altLang="en-US" sz="4000" dirty="0"/>
          </a:p>
          <a:p>
            <a:r>
              <a:rPr lang="en-US" altLang="en-US" sz="4000" dirty="0"/>
              <a:t>Explain the Hurricane Recovery Process</a:t>
            </a:r>
          </a:p>
        </p:txBody>
      </p:sp>
    </p:spTree>
    <p:extLst>
      <p:ext uri="{BB962C8B-B14F-4D97-AF65-F5344CB8AC3E}">
        <p14:creationId xmlns:p14="http://schemas.microsoft.com/office/powerpoint/2010/main" val="151438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Exercise Material Only</a:t>
            </a:r>
          </a:p>
        </p:txBody>
      </p:sp>
      <p:sp>
        <p:nvSpPr>
          <p:cNvPr id="7170" name="Rectangle 2"/>
          <p:cNvSpPr>
            <a:spLocks noGrp="1" noRot="1" noChangeArrowheads="1"/>
          </p:cNvSpPr>
          <p:nvPr>
            <p:ph type="title"/>
          </p:nvPr>
        </p:nvSpPr>
        <p:spPr/>
        <p:txBody>
          <a:bodyPr>
            <a:normAutofit/>
          </a:bodyPr>
          <a:lstStyle/>
          <a:p>
            <a:pPr algn="ctr"/>
            <a:r>
              <a:rPr lang="en-US" altLang="en-US" sz="6000" dirty="0"/>
              <a:t>HIATUSPORT</a:t>
            </a:r>
          </a:p>
        </p:txBody>
      </p:sp>
      <p:sp>
        <p:nvSpPr>
          <p:cNvPr id="7171" name="Rectangle 3"/>
          <p:cNvSpPr>
            <a:spLocks noGrp="1" noRot="1" noChangeArrowheads="1"/>
          </p:cNvSpPr>
          <p:nvPr>
            <p:ph type="body" idx="1"/>
          </p:nvPr>
        </p:nvSpPr>
        <p:spPr/>
        <p:txBody>
          <a:bodyPr>
            <a:normAutofit/>
          </a:bodyPr>
          <a:lstStyle/>
          <a:p>
            <a:r>
              <a:rPr lang="en-US" altLang="en-US" sz="4000" dirty="0"/>
              <a:t>Look at where the following things are located.  </a:t>
            </a:r>
          </a:p>
          <a:p>
            <a:r>
              <a:rPr lang="en-US" altLang="en-US" sz="4000" dirty="0"/>
              <a:t>Foggy Marsh</a:t>
            </a:r>
          </a:p>
          <a:p>
            <a:r>
              <a:rPr lang="en-US" altLang="en-US" sz="4000" dirty="0"/>
              <a:t>Anchorage sites </a:t>
            </a:r>
          </a:p>
          <a:p>
            <a:r>
              <a:rPr lang="en-US" altLang="en-US" sz="4000" dirty="0"/>
              <a:t>Route 17 Bridge</a:t>
            </a:r>
          </a:p>
          <a:p>
            <a:r>
              <a:rPr lang="en-US" altLang="en-US" sz="4000" dirty="0"/>
              <a:t>Location of Station Oyster Bay</a:t>
            </a:r>
          </a:p>
          <a:p>
            <a:r>
              <a:rPr lang="en-US" altLang="en-US" sz="4000" dirty="0"/>
              <a:t>Location of Thumbs Point </a:t>
            </a:r>
          </a:p>
        </p:txBody>
      </p:sp>
    </p:spTree>
    <p:extLst>
      <p:ext uri="{BB962C8B-B14F-4D97-AF65-F5344CB8AC3E}">
        <p14:creationId xmlns:p14="http://schemas.microsoft.com/office/powerpoint/2010/main" val="387619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Exercise Material Only</a:t>
            </a:r>
          </a:p>
        </p:txBody>
      </p:sp>
      <p:sp>
        <p:nvSpPr>
          <p:cNvPr id="18434" name="Rectangle 2"/>
          <p:cNvSpPr>
            <a:spLocks noGrp="1" noRot="1" noChangeArrowheads="1"/>
          </p:cNvSpPr>
          <p:nvPr>
            <p:ph type="title"/>
          </p:nvPr>
        </p:nvSpPr>
        <p:spPr/>
        <p:txBody>
          <a:bodyPr>
            <a:normAutofit/>
          </a:bodyPr>
          <a:lstStyle/>
          <a:p>
            <a:pPr algn="ctr"/>
            <a:r>
              <a:rPr lang="en-US" altLang="en-US" sz="6000" dirty="0"/>
              <a:t>HIATUSPORT</a:t>
            </a:r>
          </a:p>
        </p:txBody>
      </p:sp>
      <p:sp>
        <p:nvSpPr>
          <p:cNvPr id="18435" name="Rectangle 3"/>
          <p:cNvSpPr>
            <a:spLocks noGrp="1" noRot="1" noChangeArrowheads="1"/>
          </p:cNvSpPr>
          <p:nvPr>
            <p:ph type="body" idx="1"/>
          </p:nvPr>
        </p:nvSpPr>
        <p:spPr/>
        <p:txBody>
          <a:bodyPr>
            <a:normAutofit/>
          </a:bodyPr>
          <a:lstStyle/>
          <a:p>
            <a:r>
              <a:rPr lang="en-US" altLang="en-US" sz="4000" dirty="0"/>
              <a:t>Located in Hiatus County on eastern shore of Delaware</a:t>
            </a:r>
          </a:p>
          <a:p>
            <a:r>
              <a:rPr lang="en-US" altLang="en-US" sz="4000" dirty="0"/>
              <a:t>Same Latitude as Washington D.C. </a:t>
            </a:r>
          </a:p>
          <a:p>
            <a:r>
              <a:rPr lang="en-US" altLang="en-US" sz="4000" dirty="0"/>
              <a:t>City Population 500,000</a:t>
            </a:r>
          </a:p>
          <a:p>
            <a:r>
              <a:rPr lang="en-US" altLang="en-US" sz="4000" dirty="0"/>
              <a:t>County Population 1,250,000</a:t>
            </a:r>
          </a:p>
          <a:p>
            <a:r>
              <a:rPr lang="en-US" altLang="en-US" sz="4000" dirty="0"/>
              <a:t>Located on the Mouth of Sangria River</a:t>
            </a:r>
          </a:p>
          <a:p>
            <a:r>
              <a:rPr lang="en-US" altLang="en-US" sz="4000" dirty="0"/>
              <a:t>Shipping is an important industry</a:t>
            </a:r>
          </a:p>
        </p:txBody>
      </p:sp>
    </p:spTree>
    <p:extLst>
      <p:ext uri="{BB962C8B-B14F-4D97-AF65-F5344CB8AC3E}">
        <p14:creationId xmlns:p14="http://schemas.microsoft.com/office/powerpoint/2010/main" val="68818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8194" name="Rectangle 2"/>
          <p:cNvSpPr>
            <a:spLocks noGrp="1" noRot="1" noChangeArrowheads="1"/>
          </p:cNvSpPr>
          <p:nvPr>
            <p:ph type="title"/>
          </p:nvPr>
        </p:nvSpPr>
        <p:spPr/>
        <p:txBody>
          <a:bodyPr/>
          <a:lstStyle/>
          <a:p>
            <a:pPr algn="ctr"/>
            <a:r>
              <a:rPr lang="en-US" altLang="en-US" sz="6000" dirty="0"/>
              <a:t>Assets</a:t>
            </a:r>
            <a:r>
              <a:rPr lang="en-US" altLang="en-US" dirty="0"/>
              <a:t> </a:t>
            </a:r>
          </a:p>
        </p:txBody>
      </p:sp>
      <p:sp>
        <p:nvSpPr>
          <p:cNvPr id="8195" name="Rectangle 3"/>
          <p:cNvSpPr>
            <a:spLocks noGrp="1" noRot="1" noChangeArrowheads="1"/>
          </p:cNvSpPr>
          <p:nvPr>
            <p:ph type="body" idx="1"/>
          </p:nvPr>
        </p:nvSpPr>
        <p:spPr>
          <a:xfrm>
            <a:off x="402167" y="1219200"/>
            <a:ext cx="11387667" cy="3657600"/>
          </a:xfrm>
        </p:spPr>
        <p:txBody>
          <a:bodyPr>
            <a:normAutofit lnSpcReduction="10000"/>
          </a:bodyPr>
          <a:lstStyle/>
          <a:p>
            <a:r>
              <a:rPr lang="en-US" altLang="en-US" sz="4000" dirty="0"/>
              <a:t>Coast Guard Sector </a:t>
            </a:r>
            <a:r>
              <a:rPr lang="en-US" altLang="en-US" sz="4000" dirty="0" err="1"/>
              <a:t>Hiatusport</a:t>
            </a:r>
            <a:endParaRPr lang="en-US" altLang="en-US" sz="4000" dirty="0"/>
          </a:p>
          <a:p>
            <a:pPr lvl="1"/>
            <a:r>
              <a:rPr lang="en-US" altLang="en-US" sz="3600" dirty="0"/>
              <a:t>Co-located with Station Thumb’s point</a:t>
            </a:r>
          </a:p>
          <a:p>
            <a:pPr lvl="1"/>
            <a:r>
              <a:rPr lang="en-US" altLang="en-US" sz="3600" dirty="0"/>
              <a:t>118 personnel assigned (25 officers, 85 enlisted, 8 civilians) </a:t>
            </a:r>
          </a:p>
          <a:p>
            <a:pPr lvl="1"/>
            <a:r>
              <a:rPr lang="en-US" altLang="en-US" sz="3600" dirty="0"/>
              <a:t>Standard Sector Model command structure</a:t>
            </a:r>
          </a:p>
          <a:p>
            <a:pPr lvl="1"/>
            <a:r>
              <a:rPr lang="en-US" altLang="en-US" sz="3600" dirty="0"/>
              <a:t>Five sub units </a:t>
            </a:r>
          </a:p>
          <a:p>
            <a:pPr>
              <a:buFont typeface="Wingdings" pitchFamily="2" charset="2"/>
              <a:buNone/>
            </a:pPr>
            <a:r>
              <a:rPr lang="en-US" altLang="en-US" dirty="0"/>
              <a:t>	</a:t>
            </a:r>
          </a:p>
        </p:txBody>
      </p:sp>
      <p:pic>
        <p:nvPicPr>
          <p:cNvPr id="8197" name="Picture 5" descr="Grou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1" y="3810000"/>
            <a:ext cx="61341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smtClean="0">
                <a:latin typeface="+mn-lt"/>
              </a:rPr>
              <a:t>Definition</a:t>
            </a:r>
            <a:endParaRPr lang="en-US" sz="6000" dirty="0">
              <a:latin typeface="+mn-lt"/>
            </a:endParaRPr>
          </a:p>
        </p:txBody>
      </p:sp>
      <p:sp>
        <p:nvSpPr>
          <p:cNvPr id="4" name="Content Placeholder 3"/>
          <p:cNvSpPr>
            <a:spLocks noGrp="1"/>
          </p:cNvSpPr>
          <p:nvPr>
            <p:ph idx="1"/>
          </p:nvPr>
        </p:nvSpPr>
        <p:spPr/>
        <p:txBody>
          <a:bodyPr>
            <a:normAutofit/>
          </a:bodyPr>
          <a:lstStyle/>
          <a:p>
            <a:pPr marL="0" indent="0">
              <a:buNone/>
            </a:pPr>
            <a:r>
              <a:rPr lang="en-US" sz="4000" dirty="0" smtClean="0"/>
              <a:t>A technique used to determine what steps need to be taken in order to move from the current state to a desired future state.  </a:t>
            </a:r>
          </a:p>
          <a:p>
            <a:pPr marL="0" indent="0">
              <a:buNone/>
            </a:pPr>
            <a:endParaRPr lang="en-US" sz="4000" dirty="0"/>
          </a:p>
          <a:p>
            <a:pPr marL="0" indent="0">
              <a:buNone/>
            </a:pPr>
            <a:r>
              <a:rPr lang="en-US" sz="4000" dirty="0" smtClean="0"/>
              <a:t>Also called need-gap analysis, needs analysis or needs assessment</a:t>
            </a:r>
            <a:endParaRPr lang="en-US" sz="4000" dirty="0"/>
          </a:p>
        </p:txBody>
      </p:sp>
    </p:spTree>
    <p:extLst>
      <p:ext uri="{BB962C8B-B14F-4D97-AF65-F5344CB8AC3E}">
        <p14:creationId xmlns:p14="http://schemas.microsoft.com/office/powerpoint/2010/main" val="256852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9218" name="Rectangle 2"/>
          <p:cNvSpPr>
            <a:spLocks noGrp="1" noRot="1" noChangeArrowheads="1"/>
          </p:cNvSpPr>
          <p:nvPr>
            <p:ph type="title"/>
          </p:nvPr>
        </p:nvSpPr>
        <p:spPr/>
        <p:txBody>
          <a:bodyPr>
            <a:normAutofit/>
          </a:bodyPr>
          <a:lstStyle/>
          <a:p>
            <a:pPr algn="ctr"/>
            <a:r>
              <a:rPr lang="en-US" altLang="en-US" sz="6000" dirty="0"/>
              <a:t>Station Thumbs Point</a:t>
            </a:r>
          </a:p>
        </p:txBody>
      </p:sp>
      <p:sp>
        <p:nvSpPr>
          <p:cNvPr id="9219" name="Rectangle 3"/>
          <p:cNvSpPr>
            <a:spLocks noGrp="1" noRot="1" noChangeArrowheads="1"/>
          </p:cNvSpPr>
          <p:nvPr>
            <p:ph type="body" idx="1"/>
          </p:nvPr>
        </p:nvSpPr>
        <p:spPr/>
        <p:txBody>
          <a:bodyPr>
            <a:normAutofit/>
          </a:bodyPr>
          <a:lstStyle/>
          <a:p>
            <a:r>
              <a:rPr lang="en-US" altLang="en-US" sz="4000" dirty="0"/>
              <a:t>30 enlisted personnel</a:t>
            </a:r>
          </a:p>
          <a:p>
            <a:r>
              <a:rPr lang="en-US" altLang="en-US" sz="4000" dirty="0"/>
              <a:t>4 boats (CG41397, CG 47603, CG 25212, CG 25213) </a:t>
            </a:r>
          </a:p>
          <a:p>
            <a:r>
              <a:rPr lang="en-US" altLang="en-US" sz="4000" dirty="0"/>
              <a:t>Five Auxiliary facilities are available</a:t>
            </a:r>
          </a:p>
          <a:p>
            <a:r>
              <a:rPr lang="en-US" altLang="en-US" sz="4000" dirty="0"/>
              <a:t>One dually truck</a:t>
            </a:r>
          </a:p>
        </p:txBody>
      </p:sp>
      <p:pic>
        <p:nvPicPr>
          <p:cNvPr id="9223" name="Picture 7" descr="41372offPTown-564-15-100-45inchCrppd%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3962401"/>
            <a:ext cx="58928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1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0242" name="Rectangle 2"/>
          <p:cNvSpPr>
            <a:spLocks noGrp="1" noRot="1" noChangeArrowheads="1"/>
          </p:cNvSpPr>
          <p:nvPr>
            <p:ph type="title"/>
          </p:nvPr>
        </p:nvSpPr>
        <p:spPr/>
        <p:txBody>
          <a:bodyPr>
            <a:normAutofit/>
          </a:bodyPr>
          <a:lstStyle/>
          <a:p>
            <a:pPr algn="ctr"/>
            <a:r>
              <a:rPr lang="en-US" altLang="en-US" sz="6000" dirty="0"/>
              <a:t>Station Oyster Bay</a:t>
            </a:r>
          </a:p>
        </p:txBody>
      </p:sp>
      <p:sp>
        <p:nvSpPr>
          <p:cNvPr id="10243" name="Rectangle 3"/>
          <p:cNvSpPr>
            <a:spLocks noGrp="1" noRot="1" noChangeArrowheads="1"/>
          </p:cNvSpPr>
          <p:nvPr>
            <p:ph type="body" idx="1"/>
          </p:nvPr>
        </p:nvSpPr>
        <p:spPr/>
        <p:txBody>
          <a:bodyPr>
            <a:normAutofit/>
          </a:bodyPr>
          <a:lstStyle/>
          <a:p>
            <a:r>
              <a:rPr lang="en-US" altLang="en-US" sz="4000" dirty="0"/>
              <a:t>Located 25NM down the coast from </a:t>
            </a:r>
            <a:r>
              <a:rPr lang="en-US" altLang="en-US" sz="4000" dirty="0" err="1"/>
              <a:t>Hiatusport</a:t>
            </a:r>
            <a:endParaRPr lang="en-US" altLang="en-US" sz="4000" dirty="0"/>
          </a:p>
          <a:p>
            <a:r>
              <a:rPr lang="en-US" altLang="en-US" sz="4000" dirty="0"/>
              <a:t>4 boats (CG 47703, CG 41503, CG 41501, CG 25215)</a:t>
            </a:r>
          </a:p>
          <a:p>
            <a:r>
              <a:rPr lang="en-US" altLang="en-US" sz="4000" dirty="0"/>
              <a:t>33 enlisted personnel</a:t>
            </a:r>
          </a:p>
          <a:p>
            <a:r>
              <a:rPr lang="en-US" altLang="en-US" sz="4000" dirty="0"/>
              <a:t>One dually truck</a:t>
            </a:r>
          </a:p>
          <a:p>
            <a:r>
              <a:rPr lang="en-US" altLang="en-US" sz="4000" dirty="0"/>
              <a:t>Five Auxiliary Facilities</a:t>
            </a:r>
          </a:p>
        </p:txBody>
      </p:sp>
      <p:pic>
        <p:nvPicPr>
          <p:cNvPr id="10245"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3429000"/>
            <a:ext cx="5588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0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1266" name="Rectangle 2"/>
          <p:cNvSpPr>
            <a:spLocks noGrp="1" noRot="1" noChangeArrowheads="1"/>
          </p:cNvSpPr>
          <p:nvPr>
            <p:ph type="title"/>
          </p:nvPr>
        </p:nvSpPr>
        <p:spPr/>
        <p:txBody>
          <a:bodyPr>
            <a:normAutofit/>
          </a:bodyPr>
          <a:lstStyle/>
          <a:p>
            <a:pPr algn="ctr"/>
            <a:r>
              <a:rPr lang="en-US" altLang="en-US" sz="5400" dirty="0"/>
              <a:t>Aids to Navigation Team </a:t>
            </a:r>
            <a:r>
              <a:rPr lang="en-US" altLang="en-US" sz="5400" dirty="0" err="1"/>
              <a:t>Hiatusport</a:t>
            </a:r>
            <a:endParaRPr lang="en-US" altLang="en-US" sz="5400" dirty="0"/>
          </a:p>
        </p:txBody>
      </p:sp>
      <p:sp>
        <p:nvSpPr>
          <p:cNvPr id="11267" name="Rectangle 3"/>
          <p:cNvSpPr>
            <a:spLocks noGrp="1" noRot="1" noChangeArrowheads="1"/>
          </p:cNvSpPr>
          <p:nvPr>
            <p:ph type="body" idx="1"/>
          </p:nvPr>
        </p:nvSpPr>
        <p:spPr/>
        <p:txBody>
          <a:bodyPr>
            <a:normAutofit/>
          </a:bodyPr>
          <a:lstStyle/>
          <a:p>
            <a:r>
              <a:rPr lang="en-US" altLang="en-US" sz="4000" dirty="0"/>
              <a:t>6 enlisted personnel </a:t>
            </a:r>
          </a:p>
          <a:p>
            <a:r>
              <a:rPr lang="en-US" altLang="en-US" sz="4000" dirty="0"/>
              <a:t>49 foot BUSL aids to Navigation boat</a:t>
            </a:r>
          </a:p>
        </p:txBody>
      </p:sp>
      <p:pic>
        <p:nvPicPr>
          <p:cNvPr id="11271" name="Picture 7"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971800"/>
            <a:ext cx="6350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2290" name="Rectangle 2"/>
          <p:cNvSpPr>
            <a:spLocks noGrp="1" noRot="1" noChangeArrowheads="1"/>
          </p:cNvSpPr>
          <p:nvPr>
            <p:ph type="title"/>
          </p:nvPr>
        </p:nvSpPr>
        <p:spPr/>
        <p:txBody>
          <a:bodyPr>
            <a:normAutofit/>
          </a:bodyPr>
          <a:lstStyle/>
          <a:p>
            <a:pPr algn="ctr"/>
            <a:r>
              <a:rPr lang="en-US" altLang="en-US" sz="6000" dirty="0"/>
              <a:t>USCGC GOVERNOR’S ISLAND</a:t>
            </a:r>
          </a:p>
        </p:txBody>
      </p:sp>
      <p:sp>
        <p:nvSpPr>
          <p:cNvPr id="12291" name="Rectangle 3"/>
          <p:cNvSpPr>
            <a:spLocks noGrp="1" noRot="1" noChangeArrowheads="1"/>
          </p:cNvSpPr>
          <p:nvPr>
            <p:ph type="body" idx="1"/>
          </p:nvPr>
        </p:nvSpPr>
        <p:spPr>
          <a:xfrm>
            <a:off x="0" y="1295400"/>
            <a:ext cx="11387667" cy="3124200"/>
          </a:xfrm>
        </p:spPr>
        <p:txBody>
          <a:bodyPr>
            <a:normAutofit fontScale="70000" lnSpcReduction="20000"/>
          </a:bodyPr>
          <a:lstStyle/>
          <a:p>
            <a:endParaRPr lang="en-US" altLang="en-US" sz="3600" dirty="0" smtClean="0"/>
          </a:p>
          <a:p>
            <a:r>
              <a:rPr lang="en-US" altLang="en-US" sz="5200" dirty="0" smtClean="0"/>
              <a:t>Hull </a:t>
            </a:r>
            <a:r>
              <a:rPr lang="en-US" altLang="en-US" sz="5200" dirty="0"/>
              <a:t># is WPB 6213</a:t>
            </a:r>
          </a:p>
          <a:p>
            <a:r>
              <a:rPr lang="en-US" altLang="en-US" sz="5200" dirty="0"/>
              <a:t>110’patrol boat </a:t>
            </a:r>
          </a:p>
          <a:p>
            <a:r>
              <a:rPr lang="en-US" altLang="en-US" sz="5200" dirty="0"/>
              <a:t>Based out of Sector </a:t>
            </a:r>
            <a:r>
              <a:rPr lang="en-US" altLang="en-US" sz="5200" dirty="0" err="1"/>
              <a:t>Hiatusport</a:t>
            </a:r>
            <a:endParaRPr lang="en-US" altLang="en-US" sz="5200" dirty="0"/>
          </a:p>
          <a:p>
            <a:r>
              <a:rPr lang="en-US" altLang="en-US" sz="5200" dirty="0"/>
              <a:t>Crew of 16 (1 officer and 15 enlisted) </a:t>
            </a:r>
          </a:p>
          <a:p>
            <a:r>
              <a:rPr lang="en-US" altLang="en-US" sz="5200" dirty="0"/>
              <a:t>Carries a RHIB</a:t>
            </a:r>
          </a:p>
          <a:p>
            <a:pPr>
              <a:buFont typeface="Wingdings" pitchFamily="2" charset="2"/>
              <a:buNone/>
            </a:pPr>
            <a:endParaRPr lang="en-US" altLang="en-US" dirty="0"/>
          </a:p>
        </p:txBody>
      </p:sp>
      <p:pic>
        <p:nvPicPr>
          <p:cNvPr id="12293" name="Picture 5" descr="cg_wpb11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40" y="4352356"/>
            <a:ext cx="4493682"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3314" name="Rectangle 2"/>
          <p:cNvSpPr>
            <a:spLocks noGrp="1" noRot="1" noChangeArrowheads="1"/>
          </p:cNvSpPr>
          <p:nvPr>
            <p:ph type="title"/>
          </p:nvPr>
        </p:nvSpPr>
        <p:spPr/>
        <p:txBody>
          <a:bodyPr>
            <a:normAutofit/>
          </a:bodyPr>
          <a:lstStyle/>
          <a:p>
            <a:pPr algn="ctr"/>
            <a:r>
              <a:rPr lang="en-US" altLang="en-US" sz="6000" dirty="0">
                <a:latin typeface="+mn-lt"/>
              </a:rPr>
              <a:t>USCGC SHACKLE</a:t>
            </a:r>
          </a:p>
        </p:txBody>
      </p:sp>
      <p:sp>
        <p:nvSpPr>
          <p:cNvPr id="13315" name="Rectangle 3"/>
          <p:cNvSpPr>
            <a:spLocks noGrp="1" noRot="1" noChangeArrowheads="1"/>
          </p:cNvSpPr>
          <p:nvPr>
            <p:ph type="body" idx="1"/>
          </p:nvPr>
        </p:nvSpPr>
        <p:spPr/>
        <p:txBody>
          <a:bodyPr/>
          <a:lstStyle/>
          <a:p>
            <a:r>
              <a:rPr lang="en-US" altLang="en-US" sz="4000" dirty="0"/>
              <a:t>Hull # WYTL 65278</a:t>
            </a:r>
          </a:p>
          <a:p>
            <a:r>
              <a:rPr lang="en-US" altLang="en-US" sz="4000" dirty="0"/>
              <a:t>Based out of Sector </a:t>
            </a:r>
            <a:r>
              <a:rPr lang="en-US" altLang="en-US" sz="4000" dirty="0" err="1"/>
              <a:t>Hiatusport</a:t>
            </a:r>
            <a:r>
              <a:rPr lang="en-US" altLang="en-US" sz="4000" dirty="0"/>
              <a:t> </a:t>
            </a:r>
          </a:p>
          <a:p>
            <a:r>
              <a:rPr lang="en-US" altLang="en-US" sz="4000" dirty="0"/>
              <a:t>65 foot Harbor Tug</a:t>
            </a:r>
          </a:p>
          <a:p>
            <a:r>
              <a:rPr lang="en-US" altLang="en-US" sz="4000" dirty="0"/>
              <a:t>Six man Crew</a:t>
            </a:r>
          </a:p>
          <a:p>
            <a:pPr>
              <a:buFont typeface="Wingdings" pitchFamily="2" charset="2"/>
              <a:buNone/>
            </a:pPr>
            <a:endParaRPr lang="en-US" altLang="en-US" dirty="0"/>
          </a:p>
        </p:txBody>
      </p:sp>
      <p:pic>
        <p:nvPicPr>
          <p:cNvPr id="13317" name="Picture 5" descr="Boll1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3505200"/>
            <a:ext cx="5791200" cy="28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6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4338" name="Rectangle 2"/>
          <p:cNvSpPr>
            <a:spLocks noGrp="1" noRot="1" noChangeArrowheads="1"/>
          </p:cNvSpPr>
          <p:nvPr>
            <p:ph type="title"/>
          </p:nvPr>
        </p:nvSpPr>
        <p:spPr/>
        <p:txBody>
          <a:bodyPr>
            <a:normAutofit/>
          </a:bodyPr>
          <a:lstStyle/>
          <a:p>
            <a:pPr algn="ctr"/>
            <a:r>
              <a:rPr lang="en-US" altLang="en-US" sz="6000" dirty="0">
                <a:latin typeface="+mn-lt"/>
              </a:rPr>
              <a:t>USCG Auxiliary 2-4</a:t>
            </a:r>
          </a:p>
        </p:txBody>
      </p:sp>
      <p:sp>
        <p:nvSpPr>
          <p:cNvPr id="14339" name="Rectangle 3"/>
          <p:cNvSpPr>
            <a:spLocks noGrp="1" noRot="1" noChangeArrowheads="1"/>
          </p:cNvSpPr>
          <p:nvPr>
            <p:ph type="body" idx="1"/>
          </p:nvPr>
        </p:nvSpPr>
        <p:spPr/>
        <p:txBody>
          <a:bodyPr>
            <a:noAutofit/>
          </a:bodyPr>
          <a:lstStyle/>
          <a:p>
            <a:pPr>
              <a:lnSpc>
                <a:spcPct val="90000"/>
              </a:lnSpc>
            </a:pPr>
            <a:r>
              <a:rPr lang="en-US" altLang="en-US" sz="4000" dirty="0"/>
              <a:t>32 members</a:t>
            </a:r>
          </a:p>
          <a:p>
            <a:pPr>
              <a:lnSpc>
                <a:spcPct val="90000"/>
              </a:lnSpc>
            </a:pPr>
            <a:r>
              <a:rPr lang="en-US" altLang="en-US" sz="4000" dirty="0"/>
              <a:t>1 base VHF marine radio</a:t>
            </a:r>
          </a:p>
          <a:p>
            <a:pPr>
              <a:lnSpc>
                <a:spcPct val="90000"/>
              </a:lnSpc>
            </a:pPr>
            <a:r>
              <a:rPr lang="en-US" altLang="en-US" sz="4000" dirty="0"/>
              <a:t>6 platforms </a:t>
            </a:r>
          </a:p>
          <a:p>
            <a:pPr lvl="1">
              <a:lnSpc>
                <a:spcPct val="90000"/>
              </a:lnSpc>
            </a:pPr>
            <a:r>
              <a:rPr lang="en-US" altLang="en-US" sz="3600" dirty="0"/>
              <a:t>503</a:t>
            </a:r>
          </a:p>
          <a:p>
            <a:pPr lvl="1">
              <a:lnSpc>
                <a:spcPct val="90000"/>
              </a:lnSpc>
            </a:pPr>
            <a:r>
              <a:rPr lang="en-US" altLang="en-US" sz="3600" dirty="0"/>
              <a:t>684</a:t>
            </a:r>
          </a:p>
          <a:p>
            <a:pPr lvl="1">
              <a:lnSpc>
                <a:spcPct val="90000"/>
              </a:lnSpc>
            </a:pPr>
            <a:r>
              <a:rPr lang="en-US" altLang="en-US" sz="3600" dirty="0"/>
              <a:t>412</a:t>
            </a:r>
          </a:p>
          <a:p>
            <a:pPr lvl="1">
              <a:lnSpc>
                <a:spcPct val="90000"/>
              </a:lnSpc>
            </a:pPr>
            <a:r>
              <a:rPr lang="en-US" altLang="en-US" sz="3600" dirty="0"/>
              <a:t>279</a:t>
            </a:r>
          </a:p>
          <a:p>
            <a:pPr lvl="1">
              <a:lnSpc>
                <a:spcPct val="90000"/>
              </a:lnSpc>
            </a:pPr>
            <a:r>
              <a:rPr lang="en-US" altLang="en-US" sz="3600" dirty="0"/>
              <a:t>845</a:t>
            </a:r>
          </a:p>
          <a:p>
            <a:pPr lvl="1">
              <a:lnSpc>
                <a:spcPct val="90000"/>
              </a:lnSpc>
            </a:pPr>
            <a:r>
              <a:rPr lang="en-US" altLang="en-US" sz="3600" dirty="0"/>
              <a:t>652</a:t>
            </a:r>
          </a:p>
        </p:txBody>
      </p:sp>
      <p:pic>
        <p:nvPicPr>
          <p:cNvPr id="14341" name="Picture 5" descr="aux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819400"/>
            <a:ext cx="64008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5362" name="Rectangle 2"/>
          <p:cNvSpPr>
            <a:spLocks noGrp="1" noRot="1" noChangeArrowheads="1"/>
          </p:cNvSpPr>
          <p:nvPr>
            <p:ph type="title"/>
          </p:nvPr>
        </p:nvSpPr>
        <p:spPr>
          <a:xfrm>
            <a:off x="402167" y="228600"/>
            <a:ext cx="11347451" cy="914400"/>
          </a:xfrm>
        </p:spPr>
        <p:txBody>
          <a:bodyPr>
            <a:normAutofit/>
          </a:bodyPr>
          <a:lstStyle/>
          <a:p>
            <a:pPr algn="ctr"/>
            <a:r>
              <a:rPr lang="en-US" altLang="en-US" sz="6000" dirty="0">
                <a:latin typeface="+mn-lt"/>
              </a:rPr>
              <a:t>USCG AIRSTA Atlantic City</a:t>
            </a:r>
          </a:p>
        </p:txBody>
      </p:sp>
      <p:sp>
        <p:nvSpPr>
          <p:cNvPr id="15363" name="Rectangle 3"/>
          <p:cNvSpPr>
            <a:spLocks noGrp="1" noRot="1" noChangeArrowheads="1"/>
          </p:cNvSpPr>
          <p:nvPr>
            <p:ph type="body" idx="1"/>
          </p:nvPr>
        </p:nvSpPr>
        <p:spPr>
          <a:xfrm>
            <a:off x="402167" y="1371601"/>
            <a:ext cx="11387667" cy="4727575"/>
          </a:xfrm>
        </p:spPr>
        <p:txBody>
          <a:bodyPr/>
          <a:lstStyle/>
          <a:p>
            <a:r>
              <a:rPr lang="en-US" altLang="en-US" sz="4000" dirty="0"/>
              <a:t>Takes 45 minutes to arrive at Sector </a:t>
            </a:r>
            <a:r>
              <a:rPr lang="en-US" altLang="en-US" sz="4000" dirty="0" err="1"/>
              <a:t>Hiatusport</a:t>
            </a:r>
            <a:endParaRPr lang="en-US" altLang="en-US" sz="4000" dirty="0"/>
          </a:p>
          <a:p>
            <a:r>
              <a:rPr lang="en-US" altLang="en-US" sz="4000" dirty="0"/>
              <a:t>3 HH-65 aircraft with #’s 6547, 6501, 6509</a:t>
            </a:r>
          </a:p>
          <a:p>
            <a:r>
              <a:rPr lang="en-US" altLang="en-US" sz="4000" dirty="0"/>
              <a:t>8 qualified pilots</a:t>
            </a:r>
          </a:p>
          <a:p>
            <a:r>
              <a:rPr lang="en-US" altLang="en-US" sz="4000" dirty="0"/>
              <a:t>2 CWO’s and 24 enlisted personnel </a:t>
            </a:r>
          </a:p>
          <a:p>
            <a:pPr>
              <a:buFont typeface="Wingdings" pitchFamily="2" charset="2"/>
              <a:buNone/>
            </a:pPr>
            <a:endParaRPr lang="en-US" altLang="en-US" dirty="0"/>
          </a:p>
        </p:txBody>
      </p:sp>
      <p:pic>
        <p:nvPicPr>
          <p:cNvPr id="15365" name="Picture 5" descr="MLtraining-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4267201"/>
            <a:ext cx="4673600" cy="22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6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6386" name="Rectangle 2"/>
          <p:cNvSpPr>
            <a:spLocks noGrp="1" noRot="1" noChangeArrowheads="1"/>
          </p:cNvSpPr>
          <p:nvPr>
            <p:ph type="title"/>
          </p:nvPr>
        </p:nvSpPr>
        <p:spPr/>
        <p:txBody>
          <a:bodyPr>
            <a:normAutofit/>
          </a:bodyPr>
          <a:lstStyle/>
          <a:p>
            <a:pPr algn="ctr"/>
            <a:r>
              <a:rPr lang="en-US" altLang="en-US" sz="6000" dirty="0">
                <a:latin typeface="+mn-lt"/>
              </a:rPr>
              <a:t>Marine Safety Security Team </a:t>
            </a:r>
          </a:p>
        </p:txBody>
      </p:sp>
      <p:sp>
        <p:nvSpPr>
          <p:cNvPr id="16387" name="Rectangle 3"/>
          <p:cNvSpPr>
            <a:spLocks noGrp="1" noRot="1" noChangeArrowheads="1"/>
          </p:cNvSpPr>
          <p:nvPr>
            <p:ph type="body" idx="1"/>
          </p:nvPr>
        </p:nvSpPr>
        <p:spPr/>
        <p:txBody>
          <a:bodyPr>
            <a:noAutofit/>
          </a:bodyPr>
          <a:lstStyle/>
          <a:p>
            <a:pPr>
              <a:lnSpc>
                <a:spcPct val="90000"/>
              </a:lnSpc>
            </a:pPr>
            <a:r>
              <a:rPr lang="en-US" altLang="en-US" sz="3600" dirty="0"/>
              <a:t>MSST 91150 established in </a:t>
            </a:r>
            <a:r>
              <a:rPr lang="en-US" altLang="en-US" sz="3600" dirty="0" err="1"/>
              <a:t>Hiatusport</a:t>
            </a:r>
            <a:endParaRPr lang="en-US" altLang="en-US" sz="3600" dirty="0"/>
          </a:p>
          <a:p>
            <a:pPr>
              <a:lnSpc>
                <a:spcPct val="90000"/>
              </a:lnSpc>
            </a:pPr>
            <a:r>
              <a:rPr lang="en-US" altLang="en-US" sz="3600" dirty="0"/>
              <a:t>Co-located with Sector at Thumbs point</a:t>
            </a:r>
          </a:p>
          <a:p>
            <a:pPr>
              <a:lnSpc>
                <a:spcPct val="90000"/>
              </a:lnSpc>
            </a:pPr>
            <a:r>
              <a:rPr lang="en-US" altLang="en-US" sz="3600" dirty="0"/>
              <a:t>Has 4 vessels: CG 25114, CG 213894,    CG 25136, CG 25118)</a:t>
            </a:r>
          </a:p>
          <a:p>
            <a:pPr>
              <a:lnSpc>
                <a:spcPct val="90000"/>
              </a:lnSpc>
            </a:pPr>
            <a:r>
              <a:rPr lang="en-US" altLang="en-US" sz="3600" dirty="0"/>
              <a:t>Two dive teams</a:t>
            </a:r>
          </a:p>
          <a:p>
            <a:pPr>
              <a:lnSpc>
                <a:spcPct val="90000"/>
              </a:lnSpc>
            </a:pPr>
            <a:r>
              <a:rPr lang="en-US" altLang="en-US" sz="3600" dirty="0"/>
              <a:t>Two dog teams</a:t>
            </a:r>
          </a:p>
          <a:p>
            <a:pPr>
              <a:lnSpc>
                <a:spcPct val="90000"/>
              </a:lnSpc>
            </a:pPr>
            <a:r>
              <a:rPr lang="en-US" altLang="en-US" sz="3600" dirty="0"/>
              <a:t>Shore side security team </a:t>
            </a:r>
          </a:p>
          <a:p>
            <a:pPr>
              <a:lnSpc>
                <a:spcPct val="90000"/>
              </a:lnSpc>
            </a:pPr>
            <a:r>
              <a:rPr lang="en-US" altLang="en-US" sz="3600" dirty="0"/>
              <a:t>4 GSA vehicles</a:t>
            </a:r>
          </a:p>
        </p:txBody>
      </p:sp>
      <p:pic>
        <p:nvPicPr>
          <p:cNvPr id="16389" name="Picture 5" descr="MSST_NOLA_with_NOLA_skyline_hi_res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3889612"/>
            <a:ext cx="5184923"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7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17410" name="Rectangle 2"/>
          <p:cNvSpPr>
            <a:spLocks noGrp="1" noRot="1" noChangeArrowheads="1"/>
          </p:cNvSpPr>
          <p:nvPr>
            <p:ph type="title"/>
          </p:nvPr>
        </p:nvSpPr>
        <p:spPr>
          <a:xfrm>
            <a:off x="402167" y="228600"/>
            <a:ext cx="11347451" cy="1066800"/>
          </a:xfrm>
        </p:spPr>
        <p:txBody>
          <a:bodyPr>
            <a:normAutofit/>
          </a:bodyPr>
          <a:lstStyle/>
          <a:p>
            <a:pPr algn="ctr"/>
            <a:r>
              <a:rPr lang="en-US" altLang="en-US" sz="6000" dirty="0">
                <a:latin typeface="+mn-lt"/>
              </a:rPr>
              <a:t>Support from other Agencies</a:t>
            </a:r>
          </a:p>
        </p:txBody>
      </p:sp>
      <p:sp>
        <p:nvSpPr>
          <p:cNvPr id="17411" name="Rectangle 3"/>
          <p:cNvSpPr>
            <a:spLocks noGrp="1" noRot="1" noChangeArrowheads="1"/>
          </p:cNvSpPr>
          <p:nvPr>
            <p:ph type="body" idx="1"/>
          </p:nvPr>
        </p:nvSpPr>
        <p:spPr>
          <a:xfrm>
            <a:off x="0" y="1371600"/>
            <a:ext cx="9855200" cy="5029200"/>
          </a:xfrm>
        </p:spPr>
        <p:txBody>
          <a:bodyPr>
            <a:normAutofit/>
          </a:bodyPr>
          <a:lstStyle/>
          <a:p>
            <a:r>
              <a:rPr lang="en-US" altLang="en-US" sz="3600" dirty="0"/>
              <a:t>Federal</a:t>
            </a:r>
          </a:p>
          <a:p>
            <a:pPr lvl="1"/>
            <a:r>
              <a:rPr lang="en-US" altLang="en-US" sz="3200" dirty="0"/>
              <a:t>FEMA </a:t>
            </a:r>
          </a:p>
          <a:p>
            <a:pPr lvl="1"/>
            <a:r>
              <a:rPr lang="en-US" altLang="en-US" sz="3200" dirty="0"/>
              <a:t>National Weather Service</a:t>
            </a:r>
          </a:p>
          <a:p>
            <a:pPr lvl="1"/>
            <a:r>
              <a:rPr lang="en-US" altLang="en-US" sz="3200" dirty="0"/>
              <a:t>Customs Service </a:t>
            </a:r>
          </a:p>
          <a:p>
            <a:pPr lvl="1"/>
            <a:r>
              <a:rPr lang="en-US" altLang="en-US" sz="3200" dirty="0"/>
              <a:t>Environmental Protection Agency</a:t>
            </a:r>
          </a:p>
          <a:p>
            <a:pPr lvl="1"/>
            <a:r>
              <a:rPr lang="en-US" altLang="en-US" sz="3200" dirty="0"/>
              <a:t>Maritime Administration</a:t>
            </a:r>
          </a:p>
          <a:p>
            <a:pPr lvl="1"/>
            <a:r>
              <a:rPr lang="en-US" altLang="en-US" sz="3200" dirty="0"/>
              <a:t>U.S. Army Corp of Engineers</a:t>
            </a:r>
          </a:p>
          <a:p>
            <a:pPr lvl="1"/>
            <a:r>
              <a:rPr lang="en-US" altLang="en-US" sz="3200" dirty="0"/>
              <a:t>Naval Operations Base </a:t>
            </a:r>
            <a:r>
              <a:rPr lang="en-US" altLang="en-US" sz="3200" dirty="0" err="1"/>
              <a:t>Hiatusport</a:t>
            </a:r>
            <a:endParaRPr lang="en-US" altLang="en-US" sz="3200" dirty="0"/>
          </a:p>
          <a:p>
            <a:pPr lvl="1"/>
            <a:r>
              <a:rPr lang="en-US" altLang="en-US" sz="3200" dirty="0"/>
              <a:t>Federal Aviation Administration</a:t>
            </a:r>
          </a:p>
        </p:txBody>
      </p:sp>
      <p:pic>
        <p:nvPicPr>
          <p:cNvPr id="17413" name="Picture 5" descr="41524820_0e0b477f8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1402309"/>
            <a:ext cx="5181600"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2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Exercise Material Only</a:t>
            </a:r>
          </a:p>
        </p:txBody>
      </p:sp>
      <p:sp>
        <p:nvSpPr>
          <p:cNvPr id="19458" name="Rectangle 2"/>
          <p:cNvSpPr>
            <a:spLocks noGrp="1" noRot="1" noChangeArrowheads="1"/>
          </p:cNvSpPr>
          <p:nvPr>
            <p:ph type="title"/>
          </p:nvPr>
        </p:nvSpPr>
        <p:spPr/>
        <p:txBody>
          <a:bodyPr>
            <a:normAutofit/>
          </a:bodyPr>
          <a:lstStyle/>
          <a:p>
            <a:pPr algn="ctr"/>
            <a:r>
              <a:rPr lang="en-US" altLang="en-US" sz="6000" dirty="0">
                <a:latin typeface="+mn-lt"/>
              </a:rPr>
              <a:t>Support from Other Agencies</a:t>
            </a:r>
          </a:p>
        </p:txBody>
      </p:sp>
      <p:sp>
        <p:nvSpPr>
          <p:cNvPr id="19459" name="Rectangle 3"/>
          <p:cNvSpPr>
            <a:spLocks noGrp="1" noRot="1" noChangeArrowheads="1"/>
          </p:cNvSpPr>
          <p:nvPr>
            <p:ph type="body" idx="1"/>
          </p:nvPr>
        </p:nvSpPr>
        <p:spPr/>
        <p:txBody>
          <a:bodyPr>
            <a:normAutofit/>
          </a:bodyPr>
          <a:lstStyle/>
          <a:p>
            <a:r>
              <a:rPr lang="en-US" altLang="en-US" sz="4000" dirty="0"/>
              <a:t>State</a:t>
            </a:r>
          </a:p>
          <a:p>
            <a:pPr lvl="1"/>
            <a:r>
              <a:rPr lang="en-US" altLang="en-US" sz="3600" dirty="0"/>
              <a:t>Delaware Marine Fisheries </a:t>
            </a:r>
          </a:p>
          <a:p>
            <a:pPr lvl="1"/>
            <a:r>
              <a:rPr lang="en-US" altLang="en-US" sz="3600" dirty="0"/>
              <a:t>Delaware State Police</a:t>
            </a:r>
          </a:p>
          <a:p>
            <a:pPr lvl="1"/>
            <a:r>
              <a:rPr lang="en-US" altLang="en-US" sz="3600" dirty="0"/>
              <a:t>Delaware National Guard</a:t>
            </a:r>
          </a:p>
        </p:txBody>
      </p:sp>
      <p:pic>
        <p:nvPicPr>
          <p:cNvPr id="19461" name="Picture 5" descr="ed_good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8402" y="2133600"/>
            <a:ext cx="4036823" cy="420624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855" y="3810001"/>
            <a:ext cx="476215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3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mn-lt"/>
              </a:rPr>
              <a:t>Using Gap Analysis</a:t>
            </a:r>
            <a:endParaRPr lang="en-US" sz="6000" dirty="0">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To conduct a Gap Analysis for our project, we need to follow these three steps:</a:t>
            </a:r>
            <a:endParaRPr lang="en-US" sz="3600" dirty="0" smtClean="0"/>
          </a:p>
          <a:p>
            <a:pPr marL="1657350" lvl="2" indent="-742950">
              <a:buFont typeface="+mj-lt"/>
              <a:buAutoNum type="arabicPeriod"/>
            </a:pPr>
            <a:r>
              <a:rPr lang="en-US" sz="3200" dirty="0" smtClean="0"/>
              <a:t>Identify our Future State</a:t>
            </a:r>
          </a:p>
          <a:p>
            <a:pPr marL="914400" lvl="2" indent="0">
              <a:buNone/>
            </a:pPr>
            <a:endParaRPr lang="en-US" sz="1300" dirty="0" smtClean="0"/>
          </a:p>
          <a:p>
            <a:pPr marL="2114550" lvl="3" indent="-742950">
              <a:buFont typeface="+mj-lt"/>
              <a:buAutoNum type="alphaUcPeriod"/>
            </a:pPr>
            <a:r>
              <a:rPr lang="en-US" sz="3000" dirty="0" smtClean="0"/>
              <a:t>Identify the Objectives we need to achieve</a:t>
            </a:r>
          </a:p>
          <a:p>
            <a:pPr marL="2114550" lvl="3" indent="-742950">
              <a:buFont typeface="+mj-lt"/>
              <a:buAutoNum type="alphaUcPeriod"/>
            </a:pPr>
            <a:r>
              <a:rPr lang="en-US" sz="3000" dirty="0" smtClean="0"/>
              <a:t>This gives us the “Future State” or where we want to be once we have completed your project</a:t>
            </a:r>
          </a:p>
          <a:p>
            <a:pPr marL="1371600" lvl="3" indent="0">
              <a:buNone/>
            </a:pPr>
            <a:endParaRPr lang="en-US" sz="3000" dirty="0" smtClean="0"/>
          </a:p>
          <a:p>
            <a:pPr marL="1371600" lvl="3" indent="0">
              <a:buNone/>
            </a:pPr>
            <a:r>
              <a:rPr lang="en-US" sz="3000" dirty="0" smtClean="0"/>
              <a:t>Example: How many Auxiliarist are needed to support the Sector during operations normal?</a:t>
            </a:r>
          </a:p>
          <a:p>
            <a:pPr marL="914400" lvl="2" indent="0">
              <a:buNone/>
            </a:pPr>
            <a:r>
              <a:rPr lang="en-US" sz="3200" b="1" dirty="0"/>
              <a:t>	</a:t>
            </a:r>
            <a:endParaRPr lang="en-US" sz="3200" b="1" dirty="0" smtClean="0"/>
          </a:p>
        </p:txBody>
      </p:sp>
    </p:spTree>
    <p:extLst>
      <p:ext uri="{BB962C8B-B14F-4D97-AF65-F5344CB8AC3E}">
        <p14:creationId xmlns:p14="http://schemas.microsoft.com/office/powerpoint/2010/main" val="123496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Exercise Material Only</a:t>
            </a:r>
          </a:p>
        </p:txBody>
      </p:sp>
      <p:sp>
        <p:nvSpPr>
          <p:cNvPr id="20482" name="Rectangle 2"/>
          <p:cNvSpPr>
            <a:spLocks noGrp="1" noRot="1" noChangeArrowheads="1"/>
          </p:cNvSpPr>
          <p:nvPr>
            <p:ph type="title"/>
          </p:nvPr>
        </p:nvSpPr>
        <p:spPr>
          <a:xfrm>
            <a:off x="402167" y="228600"/>
            <a:ext cx="11347451" cy="990600"/>
          </a:xfrm>
        </p:spPr>
        <p:txBody>
          <a:bodyPr>
            <a:normAutofit/>
          </a:bodyPr>
          <a:lstStyle/>
          <a:p>
            <a:pPr algn="ctr"/>
            <a:r>
              <a:rPr lang="en-US" altLang="en-US" sz="6000" dirty="0">
                <a:latin typeface="+mn-lt"/>
              </a:rPr>
              <a:t>Support from Other Agencies</a:t>
            </a:r>
          </a:p>
        </p:txBody>
      </p:sp>
      <p:sp>
        <p:nvSpPr>
          <p:cNvPr id="20483" name="Rectangle 3"/>
          <p:cNvSpPr>
            <a:spLocks noGrp="1" noRot="1" noChangeArrowheads="1"/>
          </p:cNvSpPr>
          <p:nvPr>
            <p:ph type="body" idx="1"/>
          </p:nvPr>
        </p:nvSpPr>
        <p:spPr>
          <a:xfrm>
            <a:off x="402167" y="1295400"/>
            <a:ext cx="11387667" cy="5334000"/>
          </a:xfrm>
        </p:spPr>
        <p:txBody>
          <a:bodyPr>
            <a:normAutofit/>
          </a:bodyPr>
          <a:lstStyle/>
          <a:p>
            <a:pPr>
              <a:lnSpc>
                <a:spcPct val="90000"/>
              </a:lnSpc>
            </a:pPr>
            <a:r>
              <a:rPr lang="en-US" altLang="en-US" sz="3200" dirty="0"/>
              <a:t>Local </a:t>
            </a:r>
          </a:p>
          <a:p>
            <a:pPr lvl="1">
              <a:lnSpc>
                <a:spcPct val="90000"/>
              </a:lnSpc>
            </a:pPr>
            <a:r>
              <a:rPr lang="en-US" altLang="en-US" sz="2800" dirty="0" err="1"/>
              <a:t>Hiatusport</a:t>
            </a:r>
            <a:r>
              <a:rPr lang="en-US" altLang="en-US" sz="2800" dirty="0"/>
              <a:t> Sherriff Office</a:t>
            </a:r>
          </a:p>
          <a:p>
            <a:pPr lvl="1">
              <a:lnSpc>
                <a:spcPct val="90000"/>
              </a:lnSpc>
            </a:pPr>
            <a:r>
              <a:rPr lang="en-US" altLang="en-US" sz="2800" dirty="0" err="1"/>
              <a:t>Hiatusport</a:t>
            </a:r>
            <a:r>
              <a:rPr lang="en-US" altLang="en-US" sz="2800" dirty="0"/>
              <a:t> City Police</a:t>
            </a:r>
          </a:p>
          <a:p>
            <a:pPr lvl="1">
              <a:lnSpc>
                <a:spcPct val="90000"/>
              </a:lnSpc>
            </a:pPr>
            <a:r>
              <a:rPr lang="en-US" altLang="en-US" sz="2800" dirty="0" err="1"/>
              <a:t>Hiatusport</a:t>
            </a:r>
            <a:r>
              <a:rPr lang="en-US" altLang="en-US" sz="2800" dirty="0"/>
              <a:t> City Fire Department </a:t>
            </a:r>
          </a:p>
          <a:p>
            <a:pPr lvl="1">
              <a:lnSpc>
                <a:spcPct val="90000"/>
              </a:lnSpc>
            </a:pPr>
            <a:r>
              <a:rPr lang="en-US" altLang="en-US" sz="2800" dirty="0" err="1"/>
              <a:t>Hiatusport</a:t>
            </a:r>
            <a:r>
              <a:rPr lang="en-US" altLang="en-US" sz="2800" dirty="0"/>
              <a:t> County Fire Department </a:t>
            </a:r>
          </a:p>
          <a:p>
            <a:pPr lvl="1">
              <a:lnSpc>
                <a:spcPct val="90000"/>
              </a:lnSpc>
            </a:pPr>
            <a:r>
              <a:rPr lang="en-US" altLang="en-US" sz="2800" dirty="0" err="1"/>
              <a:t>Hiatusport</a:t>
            </a:r>
            <a:r>
              <a:rPr lang="en-US" altLang="en-US" sz="2800" dirty="0"/>
              <a:t> Bay Bridge and Tunnel Authority</a:t>
            </a:r>
          </a:p>
          <a:p>
            <a:pPr lvl="1">
              <a:lnSpc>
                <a:spcPct val="90000"/>
              </a:lnSpc>
            </a:pPr>
            <a:r>
              <a:rPr lang="en-US" altLang="en-US" sz="2800" dirty="0"/>
              <a:t>Port Authority &amp; Passenger Terminal</a:t>
            </a:r>
          </a:p>
          <a:p>
            <a:pPr lvl="1">
              <a:lnSpc>
                <a:spcPct val="90000"/>
              </a:lnSpc>
            </a:pPr>
            <a:r>
              <a:rPr lang="en-US" altLang="en-US" sz="2800" dirty="0"/>
              <a:t>City/ County EOC</a:t>
            </a:r>
          </a:p>
          <a:p>
            <a:pPr lvl="1">
              <a:lnSpc>
                <a:spcPct val="90000"/>
              </a:lnSpc>
            </a:pPr>
            <a:r>
              <a:rPr lang="en-US" altLang="en-US" sz="2800" dirty="0"/>
              <a:t>Memorial Hospital </a:t>
            </a:r>
          </a:p>
          <a:p>
            <a:pPr lvl="1">
              <a:lnSpc>
                <a:spcPct val="90000"/>
              </a:lnSpc>
            </a:pPr>
            <a:r>
              <a:rPr lang="en-US" altLang="en-US" sz="2800" dirty="0" err="1"/>
              <a:t>Hiatusport</a:t>
            </a:r>
            <a:r>
              <a:rPr lang="en-US" altLang="en-US" sz="2800" dirty="0"/>
              <a:t> County EMS</a:t>
            </a:r>
          </a:p>
          <a:p>
            <a:pPr lvl="1">
              <a:lnSpc>
                <a:spcPct val="90000"/>
              </a:lnSpc>
            </a:pPr>
            <a:r>
              <a:rPr lang="en-US" altLang="en-US" sz="2800" dirty="0"/>
              <a:t>American Red Cross</a:t>
            </a:r>
          </a:p>
        </p:txBody>
      </p:sp>
      <p:pic>
        <p:nvPicPr>
          <p:cNvPr id="20485" name="Picture 5" descr="FireTr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8401" y="1143000"/>
            <a:ext cx="4335266"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allThePo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4244453"/>
            <a:ext cx="4202176"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9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Exercise Material Only</a:t>
            </a:r>
          </a:p>
        </p:txBody>
      </p:sp>
      <p:sp>
        <p:nvSpPr>
          <p:cNvPr id="21506" name="Rectangle 2"/>
          <p:cNvSpPr>
            <a:spLocks noGrp="1" noRot="1" noChangeArrowheads="1"/>
          </p:cNvSpPr>
          <p:nvPr>
            <p:ph type="title"/>
          </p:nvPr>
        </p:nvSpPr>
        <p:spPr/>
        <p:txBody>
          <a:bodyPr>
            <a:normAutofit/>
          </a:bodyPr>
          <a:lstStyle/>
          <a:p>
            <a:pPr algn="ctr"/>
            <a:r>
              <a:rPr lang="en-US" altLang="en-US" sz="6000" dirty="0">
                <a:latin typeface="+mn-lt"/>
              </a:rPr>
              <a:t>Support from Other Agencies</a:t>
            </a:r>
          </a:p>
        </p:txBody>
      </p:sp>
      <p:sp>
        <p:nvSpPr>
          <p:cNvPr id="21507" name="Rectangle 3"/>
          <p:cNvSpPr>
            <a:spLocks noGrp="1" noRot="1" noChangeArrowheads="1"/>
          </p:cNvSpPr>
          <p:nvPr>
            <p:ph type="body" idx="1"/>
          </p:nvPr>
        </p:nvSpPr>
        <p:spPr/>
        <p:txBody>
          <a:bodyPr/>
          <a:lstStyle/>
          <a:p>
            <a:r>
              <a:rPr lang="en-US" altLang="en-US" sz="4400" dirty="0"/>
              <a:t>Private</a:t>
            </a:r>
          </a:p>
          <a:p>
            <a:pPr lvl="1"/>
            <a:r>
              <a:rPr lang="en-US" altLang="en-US" sz="4000" dirty="0"/>
              <a:t>Delaware Pilots Association</a:t>
            </a:r>
          </a:p>
          <a:p>
            <a:pPr lvl="1"/>
            <a:r>
              <a:rPr lang="en-US" altLang="en-US" sz="4000" dirty="0"/>
              <a:t>Ron’s towing</a:t>
            </a:r>
          </a:p>
          <a:p>
            <a:pPr lvl="1"/>
            <a:r>
              <a:rPr lang="en-US" altLang="en-US" sz="4000" dirty="0"/>
              <a:t>Joe’s Bunkering Services</a:t>
            </a:r>
          </a:p>
          <a:p>
            <a:pPr lvl="1"/>
            <a:r>
              <a:rPr lang="en-US" altLang="en-US" sz="4000" dirty="0"/>
              <a:t>Clean Rivers </a:t>
            </a:r>
            <a:r>
              <a:rPr lang="en-US" altLang="en-US" sz="4000" dirty="0" err="1"/>
              <a:t>Inc</a:t>
            </a:r>
            <a:endParaRPr lang="en-US" altLang="en-US" sz="4000" dirty="0"/>
          </a:p>
          <a:p>
            <a:pPr lvl="1"/>
            <a:r>
              <a:rPr lang="en-US" altLang="en-US" sz="4000" dirty="0"/>
              <a:t>Coral Marine Salvage</a:t>
            </a:r>
          </a:p>
          <a:p>
            <a:pPr lvl="1"/>
            <a:r>
              <a:rPr lang="en-US" altLang="en-US" sz="4000" dirty="0"/>
              <a:t>Shorty’s Tug and Barge Service</a:t>
            </a:r>
          </a:p>
          <a:p>
            <a:pPr lvl="1">
              <a:buFontTx/>
              <a:buNone/>
            </a:pPr>
            <a:endParaRPr lang="en-US" altLang="en-US" dirty="0"/>
          </a:p>
        </p:txBody>
      </p:sp>
      <p:pic>
        <p:nvPicPr>
          <p:cNvPr id="21509" name="Picture 5" descr="V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2667001"/>
            <a:ext cx="4597400" cy="22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7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1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mn-lt"/>
              </a:rPr>
              <a:t>Using Gap Analysis</a:t>
            </a:r>
          </a:p>
        </p:txBody>
      </p:sp>
      <p:sp>
        <p:nvSpPr>
          <p:cNvPr id="3" name="Content Placeholder 2"/>
          <p:cNvSpPr>
            <a:spLocks noGrp="1"/>
          </p:cNvSpPr>
          <p:nvPr>
            <p:ph idx="1"/>
          </p:nvPr>
        </p:nvSpPr>
        <p:spPr/>
        <p:txBody>
          <a:bodyPr>
            <a:normAutofit/>
          </a:bodyPr>
          <a:lstStyle/>
          <a:p>
            <a:pPr marL="1657350" lvl="2" indent="-742950">
              <a:buFont typeface="+mj-lt"/>
              <a:buAutoNum type="arabicPeriod" startAt="2"/>
            </a:pPr>
            <a:r>
              <a:rPr lang="en-US" sz="3200" dirty="0" smtClean="0"/>
              <a:t>Analyze our current situation</a:t>
            </a:r>
          </a:p>
          <a:p>
            <a:pPr marL="2114550" lvl="3" indent="-742950">
              <a:buFont typeface="+mj-lt"/>
              <a:buAutoNum type="alphaUcPeriod"/>
            </a:pPr>
            <a:r>
              <a:rPr lang="en-US" sz="3000" dirty="0" smtClean="0"/>
              <a:t>For each objective in the process, analyze our current situation (this may be one objective or numerous objectives)</a:t>
            </a:r>
          </a:p>
          <a:p>
            <a:pPr marL="2114550" lvl="3" indent="-742950">
              <a:buFont typeface="+mj-lt"/>
              <a:buAutoNum type="alphaUcPeriod"/>
            </a:pPr>
            <a:r>
              <a:rPr lang="en-US" sz="3000" dirty="0" smtClean="0"/>
              <a:t>To do this consider the following:</a:t>
            </a:r>
          </a:p>
          <a:p>
            <a:pPr lvl="4">
              <a:buFont typeface="Wingdings" panose="05000000000000000000" pitchFamily="2" charset="2"/>
              <a:buChar char="Ø"/>
            </a:pPr>
            <a:r>
              <a:rPr lang="en-US" sz="3000" dirty="0"/>
              <a:t> </a:t>
            </a:r>
            <a:r>
              <a:rPr lang="en-US" sz="3000" dirty="0" smtClean="0"/>
              <a:t>Who has knowledge that we need?</a:t>
            </a:r>
          </a:p>
          <a:p>
            <a:pPr marL="2170113" lvl="4" indent="-341313">
              <a:buFont typeface="Wingdings" panose="05000000000000000000" pitchFamily="2" charset="2"/>
              <a:buChar char="Ø"/>
            </a:pPr>
            <a:r>
              <a:rPr lang="en-US" sz="3000" dirty="0" smtClean="0"/>
              <a:t>Who do you need to speak with to get a clear pictures of the current situation?</a:t>
            </a:r>
          </a:p>
          <a:p>
            <a:pPr marL="2170113" lvl="4" indent="-341313">
              <a:buFont typeface="Wingdings" panose="05000000000000000000" pitchFamily="2" charset="2"/>
              <a:buChar char="Ø"/>
            </a:pPr>
            <a:r>
              <a:rPr lang="en-US" sz="3000" dirty="0" smtClean="0"/>
              <a:t>Is the information in people’s head or documented?</a:t>
            </a:r>
          </a:p>
          <a:p>
            <a:pPr marL="2114550" lvl="3" indent="-742950">
              <a:buFont typeface="+mj-lt"/>
              <a:buAutoNum type="alphaUcPeriod"/>
            </a:pPr>
            <a:endParaRPr lang="en-US" sz="3000" b="1" dirty="0"/>
          </a:p>
        </p:txBody>
      </p:sp>
    </p:spTree>
    <p:extLst>
      <p:ext uri="{BB962C8B-B14F-4D97-AF65-F5344CB8AC3E}">
        <p14:creationId xmlns:p14="http://schemas.microsoft.com/office/powerpoint/2010/main" val="63362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mn-lt"/>
              </a:rPr>
              <a:t>Using Gap Analysis</a:t>
            </a:r>
          </a:p>
        </p:txBody>
      </p:sp>
      <p:sp>
        <p:nvSpPr>
          <p:cNvPr id="3" name="Content Placeholder 2"/>
          <p:cNvSpPr>
            <a:spLocks noGrp="1"/>
          </p:cNvSpPr>
          <p:nvPr>
            <p:ph idx="1"/>
          </p:nvPr>
        </p:nvSpPr>
        <p:spPr/>
        <p:txBody>
          <a:bodyPr>
            <a:normAutofit lnSpcReduction="10000"/>
          </a:bodyPr>
          <a:lstStyle/>
          <a:p>
            <a:pPr marL="2114550" lvl="3" indent="-742950">
              <a:buFont typeface="+mj-lt"/>
              <a:buAutoNum type="alphaUcPeriod" startAt="2"/>
            </a:pPr>
            <a:r>
              <a:rPr lang="en-US" sz="3800" dirty="0"/>
              <a:t>To do this consider the following</a:t>
            </a:r>
            <a:r>
              <a:rPr lang="en-US" sz="3800" dirty="0" smtClean="0"/>
              <a:t>: </a:t>
            </a:r>
            <a:endParaRPr lang="en-US" sz="2400" dirty="0"/>
          </a:p>
          <a:p>
            <a:pPr marL="1371600" lvl="3" indent="0">
              <a:buNone/>
            </a:pPr>
            <a:r>
              <a:rPr lang="en-US" sz="2400" dirty="0"/>
              <a:t>	</a:t>
            </a:r>
            <a:r>
              <a:rPr lang="en-US" sz="2400" dirty="0" smtClean="0"/>
              <a:t>	</a:t>
            </a:r>
            <a:r>
              <a:rPr lang="en-US" sz="4000" dirty="0" smtClean="0"/>
              <a:t>What is the best way to get the </a:t>
            </a:r>
          </a:p>
          <a:p>
            <a:pPr marL="1828800" lvl="4" indent="0">
              <a:buNone/>
            </a:pPr>
            <a:r>
              <a:rPr lang="en-US" sz="4000" dirty="0" smtClean="0"/>
              <a:t> 	information?</a:t>
            </a:r>
          </a:p>
          <a:p>
            <a:pPr marL="2686050" lvl="4" indent="-857250">
              <a:buFont typeface="+mj-lt"/>
              <a:buAutoNum type="romanLcPeriod"/>
            </a:pPr>
            <a:r>
              <a:rPr lang="en-US" sz="4000" dirty="0" smtClean="0"/>
              <a:t>By brainstorming workshops?</a:t>
            </a:r>
          </a:p>
          <a:p>
            <a:pPr marL="2686050" lvl="4" indent="-857250">
              <a:buFont typeface="+mj-lt"/>
              <a:buAutoNum type="romanLcPeriod"/>
            </a:pPr>
            <a:r>
              <a:rPr lang="en-US" sz="4000" dirty="0" smtClean="0"/>
              <a:t>Through one-on-one interviews</a:t>
            </a:r>
          </a:p>
          <a:p>
            <a:pPr marL="2686050" lvl="4" indent="-857250">
              <a:buFont typeface="+mj-lt"/>
              <a:buAutoNum type="romanLcPeriod"/>
            </a:pPr>
            <a:r>
              <a:rPr lang="en-US" sz="4000" dirty="0" smtClean="0"/>
              <a:t>By reviewing documents </a:t>
            </a:r>
          </a:p>
          <a:p>
            <a:pPr marL="2686050" lvl="4" indent="-857250">
              <a:buFont typeface="+mj-lt"/>
              <a:buAutoNum type="romanLcPeriod"/>
            </a:pPr>
            <a:r>
              <a:rPr lang="en-US" sz="4000" dirty="0" smtClean="0"/>
              <a:t>By observations</a:t>
            </a:r>
          </a:p>
          <a:p>
            <a:pPr marL="2686050" lvl="4" indent="-857250">
              <a:buFont typeface="+mj-lt"/>
              <a:buAutoNum type="romanLcPeriod"/>
            </a:pPr>
            <a:r>
              <a:rPr lang="en-US" sz="4000" dirty="0" smtClean="0"/>
              <a:t>Other ways</a:t>
            </a:r>
          </a:p>
        </p:txBody>
      </p:sp>
    </p:spTree>
    <p:extLst>
      <p:ext uri="{BB962C8B-B14F-4D97-AF65-F5344CB8AC3E}">
        <p14:creationId xmlns:p14="http://schemas.microsoft.com/office/powerpoint/2010/main" val="120670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mn-lt"/>
              </a:rPr>
              <a:t>Using Gap Analysis</a:t>
            </a:r>
          </a:p>
        </p:txBody>
      </p:sp>
      <p:sp>
        <p:nvSpPr>
          <p:cNvPr id="3" name="Content Placeholder 2"/>
          <p:cNvSpPr>
            <a:spLocks noGrp="1"/>
          </p:cNvSpPr>
          <p:nvPr>
            <p:ph idx="1"/>
          </p:nvPr>
        </p:nvSpPr>
        <p:spPr/>
        <p:txBody>
          <a:bodyPr>
            <a:normAutofit/>
          </a:bodyPr>
          <a:lstStyle/>
          <a:p>
            <a:pPr marL="971550" lvl="1" indent="-514350">
              <a:buFont typeface="+mj-lt"/>
              <a:buAutoNum type="arabicPeriod" startAt="3"/>
            </a:pPr>
            <a:r>
              <a:rPr lang="en-US" sz="4000" dirty="0" smtClean="0"/>
              <a:t>Identify “How” you’ll Bridge the Gap</a:t>
            </a:r>
          </a:p>
          <a:p>
            <a:pPr marL="457200" lvl="1" indent="0">
              <a:buNone/>
            </a:pPr>
            <a:endParaRPr lang="en-US" sz="4000" dirty="0" smtClean="0"/>
          </a:p>
          <a:p>
            <a:pPr lvl="2">
              <a:buFont typeface="Wingdings" panose="05000000000000000000" pitchFamily="2" charset="2"/>
              <a:buChar char="Ø"/>
            </a:pPr>
            <a:r>
              <a:rPr lang="en-US" sz="3600" dirty="0"/>
              <a:t> </a:t>
            </a:r>
            <a:r>
              <a:rPr lang="en-US" sz="3600" dirty="0" smtClean="0"/>
              <a:t>Once you know the future goals (end result)</a:t>
            </a:r>
          </a:p>
          <a:p>
            <a:pPr marL="1377950" lvl="2" indent="-463550">
              <a:buFont typeface="Wingdings" panose="05000000000000000000" pitchFamily="2" charset="2"/>
              <a:buChar char="Ø"/>
            </a:pPr>
            <a:r>
              <a:rPr lang="en-US" sz="3600" dirty="0" smtClean="0"/>
              <a:t>Compare it with current situation (present state)</a:t>
            </a:r>
          </a:p>
          <a:p>
            <a:pPr marL="1433513" lvl="2" indent="-519113">
              <a:buFont typeface="Wingdings" panose="05000000000000000000" pitchFamily="2" charset="2"/>
              <a:buChar char="Ø"/>
            </a:pPr>
            <a:r>
              <a:rPr lang="en-US" sz="3600" dirty="0" smtClean="0"/>
              <a:t>Now find the means to fill the Gap and build your plan or the delta </a:t>
            </a:r>
          </a:p>
          <a:p>
            <a:pPr marL="971550" lvl="1" indent="-514350">
              <a:buFont typeface="+mj-lt"/>
              <a:buAutoNum type="arabicPeriod" startAt="3"/>
            </a:pPr>
            <a:endParaRPr lang="en-US"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169" y="4804012"/>
            <a:ext cx="914400" cy="914400"/>
          </a:xfrm>
          <a:prstGeom prst="rect">
            <a:avLst/>
          </a:prstGeom>
        </p:spPr>
      </p:pic>
    </p:spTree>
    <p:extLst>
      <p:ext uri="{BB962C8B-B14F-4D97-AF65-F5344CB8AC3E}">
        <p14:creationId xmlns:p14="http://schemas.microsoft.com/office/powerpoint/2010/main" val="414200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mn-lt"/>
              </a:rPr>
              <a:t>Building the Plans</a:t>
            </a:r>
            <a:endParaRPr lang="en-US" sz="6000" dirty="0">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en-US" sz="4000" dirty="0" smtClean="0"/>
              <a:t>Once you know the current and future states, analyzed the GAPS; now you need to write the plan to fill the gaps.</a:t>
            </a:r>
          </a:p>
          <a:p>
            <a:pPr marL="0" indent="0">
              <a:buNone/>
            </a:pPr>
            <a:endParaRPr lang="en-US" sz="4000" b="1" dirty="0"/>
          </a:p>
          <a:p>
            <a:pPr marL="0" indent="0">
              <a:buNone/>
            </a:pPr>
            <a:r>
              <a:rPr lang="en-US" sz="4000" dirty="0" smtClean="0"/>
              <a:t>Use the appropriate amount of detail, but not over do it.  Plans need to have sufficient information to get the objectives accomplished, no more.  </a:t>
            </a:r>
            <a:endParaRPr lang="en-US" sz="4000" dirty="0"/>
          </a:p>
        </p:txBody>
      </p:sp>
    </p:spTree>
    <p:extLst>
      <p:ext uri="{BB962C8B-B14F-4D97-AF65-F5344CB8AC3E}">
        <p14:creationId xmlns:p14="http://schemas.microsoft.com/office/powerpoint/2010/main" val="12358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mn-lt"/>
              </a:rPr>
              <a:t>Building the Plans</a:t>
            </a:r>
          </a:p>
        </p:txBody>
      </p:sp>
      <p:sp>
        <p:nvSpPr>
          <p:cNvPr id="3" name="Content Placeholder 2"/>
          <p:cNvSpPr>
            <a:spLocks noGrp="1"/>
          </p:cNvSpPr>
          <p:nvPr>
            <p:ph idx="1"/>
          </p:nvPr>
        </p:nvSpPr>
        <p:spPr/>
        <p:txBody>
          <a:bodyPr>
            <a:normAutofit lnSpcReduction="10000"/>
          </a:bodyPr>
          <a:lstStyle/>
          <a:p>
            <a:pPr marL="0" indent="0">
              <a:buNone/>
            </a:pPr>
            <a:r>
              <a:rPr lang="en-US" sz="4000" dirty="0" smtClean="0"/>
              <a:t>Plans need to be written to be “Living Documents” – Write a general overview of the current and future objectives and goals in the main body of the plan.</a:t>
            </a:r>
          </a:p>
          <a:p>
            <a:pPr marL="0" indent="0">
              <a:buNone/>
            </a:pPr>
            <a:endParaRPr lang="en-US" sz="4000" b="1" dirty="0"/>
          </a:p>
          <a:p>
            <a:pPr marL="0" indent="0">
              <a:buNone/>
            </a:pPr>
            <a:r>
              <a:rPr lang="en-US" sz="4000" dirty="0" smtClean="0"/>
              <a:t>Write your details into annexes so that when a situation arises your members need to go to the annex to get the details of what they need to do.</a:t>
            </a:r>
            <a:endParaRPr lang="en-US" sz="4000" dirty="0"/>
          </a:p>
        </p:txBody>
      </p:sp>
    </p:spTree>
    <p:extLst>
      <p:ext uri="{BB962C8B-B14F-4D97-AF65-F5344CB8AC3E}">
        <p14:creationId xmlns:p14="http://schemas.microsoft.com/office/powerpoint/2010/main" val="19323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mn-lt"/>
              </a:rPr>
              <a:t>Building the Plans</a:t>
            </a:r>
          </a:p>
        </p:txBody>
      </p:sp>
      <p:sp>
        <p:nvSpPr>
          <p:cNvPr id="3" name="Content Placeholder 2"/>
          <p:cNvSpPr>
            <a:spLocks noGrp="1"/>
          </p:cNvSpPr>
          <p:nvPr>
            <p:ph idx="1"/>
          </p:nvPr>
        </p:nvSpPr>
        <p:spPr/>
        <p:txBody>
          <a:bodyPr>
            <a:normAutofit lnSpcReduction="10000"/>
          </a:bodyPr>
          <a:lstStyle/>
          <a:p>
            <a:pPr marL="0" indent="0">
              <a:buNone/>
            </a:pPr>
            <a:r>
              <a:rPr lang="en-US" sz="4000" dirty="0" smtClean="0"/>
              <a:t>When you develop your plans use metrics where information is quantified ..it makes it easier and quicker to read.</a:t>
            </a:r>
          </a:p>
          <a:p>
            <a:pPr marL="0" indent="0">
              <a:buNone/>
            </a:pPr>
            <a:endParaRPr lang="en-US" sz="1200" dirty="0"/>
          </a:p>
          <a:p>
            <a:pPr marL="0" indent="0">
              <a:buNone/>
            </a:pPr>
            <a:r>
              <a:rPr lang="en-US" sz="4000" dirty="0" smtClean="0"/>
              <a:t>Use general statements when metrics are not available.</a:t>
            </a:r>
          </a:p>
          <a:p>
            <a:pPr marL="0" indent="0">
              <a:buNone/>
            </a:pPr>
            <a:endParaRPr lang="en-US" sz="1200" dirty="0"/>
          </a:p>
          <a:p>
            <a:pPr marL="0" indent="0">
              <a:buNone/>
            </a:pPr>
            <a:r>
              <a:rPr lang="en-US" sz="4000" dirty="0" smtClean="0"/>
              <a:t>Your assessment can be both quantitative and qualitative.</a:t>
            </a:r>
          </a:p>
          <a:p>
            <a:pPr marL="0" indent="0">
              <a:buNone/>
            </a:pPr>
            <a:endParaRPr lang="en-US" sz="4000" b="1" dirty="0"/>
          </a:p>
        </p:txBody>
      </p:sp>
    </p:spTree>
    <p:extLst>
      <p:ext uri="{BB962C8B-B14F-4D97-AF65-F5344CB8AC3E}">
        <p14:creationId xmlns:p14="http://schemas.microsoft.com/office/powerpoint/2010/main" val="2658485432"/>
      </p:ext>
    </p:extLst>
  </p:cSld>
  <p:clrMapOvr>
    <a:masterClrMapping/>
  </p:clrMapOvr>
</p:sld>
</file>

<file path=ppt/theme/theme1.xml><?xml version="1.0" encoding="utf-8"?>
<a:theme xmlns:a="http://schemas.openxmlformats.org/drawingml/2006/main" name="Office Theme">
  <a:themeElements>
    <a:clrScheme name="AUX_Q">
      <a:dk1>
        <a:srgbClr val="002F66"/>
      </a:dk1>
      <a:lt1>
        <a:sysClr val="window" lastClr="FFFFFF"/>
      </a:lt1>
      <a:dk2>
        <a:srgbClr val="014694"/>
      </a:dk2>
      <a:lt2>
        <a:srgbClr val="E7E6E6"/>
      </a:lt2>
      <a:accent1>
        <a:srgbClr val="002F66"/>
      </a:accent1>
      <a:accent2>
        <a:srgbClr val="EB3A45"/>
      </a:accent2>
      <a:accent3>
        <a:srgbClr val="074694"/>
      </a:accent3>
      <a:accent4>
        <a:srgbClr val="EBD41D"/>
      </a:accent4>
      <a:accent5>
        <a:srgbClr val="3F3F3F"/>
      </a:accent5>
      <a:accent6>
        <a:srgbClr val="BFBFB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1561</Words>
  <Application>Microsoft Macintosh PowerPoint</Application>
  <PresentationFormat>Custom</PresentationFormat>
  <Paragraphs>1230</Paragraphs>
  <Slides>32</Slides>
  <Notes>3</Notes>
  <HiddenSlides>18</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Gap Analysis </vt:lpstr>
      <vt:lpstr>Definition</vt:lpstr>
      <vt:lpstr>Using Gap Analysis</vt:lpstr>
      <vt:lpstr>Using Gap Analysis</vt:lpstr>
      <vt:lpstr>Using Gap Analysis</vt:lpstr>
      <vt:lpstr>Using Gap Analysis</vt:lpstr>
      <vt:lpstr>Building the Plans</vt:lpstr>
      <vt:lpstr>Building the Plans</vt:lpstr>
      <vt:lpstr>Building the Plans</vt:lpstr>
      <vt:lpstr>Gap Analysis Process</vt:lpstr>
      <vt:lpstr>Gap Analysis Key Points</vt:lpstr>
      <vt:lpstr>Gap Analysis Key Points</vt:lpstr>
      <vt:lpstr>District Level Support</vt:lpstr>
      <vt:lpstr>Gap Analysis</vt:lpstr>
      <vt:lpstr>Scenario </vt:lpstr>
      <vt:lpstr>Objectives</vt:lpstr>
      <vt:lpstr>HIATUSPORT</vt:lpstr>
      <vt:lpstr>HIATUSPORT</vt:lpstr>
      <vt:lpstr>Assets </vt:lpstr>
      <vt:lpstr>Station Thumbs Point</vt:lpstr>
      <vt:lpstr>Station Oyster Bay</vt:lpstr>
      <vt:lpstr>Aids to Navigation Team Hiatusport</vt:lpstr>
      <vt:lpstr>USCGC GOVERNOR’S ISLAND</vt:lpstr>
      <vt:lpstr>USCGC SHACKLE</vt:lpstr>
      <vt:lpstr>USCG Auxiliary 2-4</vt:lpstr>
      <vt:lpstr>USCG AIRSTA Atlantic City</vt:lpstr>
      <vt:lpstr>Marine Safety Security Team </vt:lpstr>
      <vt:lpstr>Support from other Agencies</vt:lpstr>
      <vt:lpstr>Support from Other Agencies</vt:lpstr>
      <vt:lpstr>Support from Other Agencies</vt:lpstr>
      <vt:lpstr>Support from Other Agencies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Lewis</dc:creator>
  <cp:lastModifiedBy>Bob Burke</cp:lastModifiedBy>
  <cp:revision>86</cp:revision>
  <cp:lastPrinted>2015-01-01T20:26:43Z</cp:lastPrinted>
  <dcterms:created xsi:type="dcterms:W3CDTF">2013-11-26T01:34:34Z</dcterms:created>
  <dcterms:modified xsi:type="dcterms:W3CDTF">2016-02-23T23:11:53Z</dcterms:modified>
</cp:coreProperties>
</file>