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x-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4"/>
  </p:notesMasterIdLst>
  <p:sldIdLst>
    <p:sldId id="258" r:id="rId3"/>
    <p:sldId id="256" r:id="rId4"/>
    <p:sldId id="259" r:id="rId5"/>
    <p:sldId id="276" r:id="rId6"/>
    <p:sldId id="262" r:id="rId7"/>
    <p:sldId id="260" r:id="rId8"/>
    <p:sldId id="261" r:id="rId9"/>
    <p:sldId id="264" r:id="rId10"/>
    <p:sldId id="263" r:id="rId11"/>
    <p:sldId id="265" r:id="rId12"/>
    <p:sldId id="267" r:id="rId13"/>
    <p:sldId id="266" r:id="rId14"/>
    <p:sldId id="278" r:id="rId15"/>
    <p:sldId id="268" r:id="rId16"/>
    <p:sldId id="273" r:id="rId17"/>
    <p:sldId id="275" r:id="rId18"/>
    <p:sldId id="274" r:id="rId19"/>
    <p:sldId id="269" r:id="rId20"/>
    <p:sldId id="270" r:id="rId21"/>
    <p:sldId id="271" r:id="rId22"/>
    <p:sldId id="272"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0929"/>
  </p:normalViewPr>
  <p:slideViewPr>
    <p:cSldViewPr>
      <p:cViewPr varScale="1">
        <p:scale>
          <a:sx n="139" d="100"/>
          <a:sy n="139" d="100"/>
        </p:scale>
        <p:origin x="-161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HQS-FS-T-002\Users\MDBarner\Home\Barner,%20Michael%20CDR\CCG%20Transition\CG%20SELC%20Spouses%20Presentation.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HQS-FS-T-002\Users\MDBarner\Home\Barner,%20Michael%20CDR\CCG%20Transition\CG%20SELC%20Spouses%20Present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00"/>
      <c:rAngAx val="0"/>
      <c:perspective val="30"/>
    </c:view3D>
    <c:floor>
      <c:thickness val="0"/>
    </c:floor>
    <c:sideWall>
      <c:thickness val="0"/>
    </c:sideWall>
    <c:backWall>
      <c:thickness val="0"/>
    </c:backWall>
    <c:plotArea>
      <c:layout>
        <c:manualLayout>
          <c:layoutTarget val="inner"/>
          <c:xMode val="edge"/>
          <c:yMode val="edge"/>
          <c:x val="0.114575420719469"/>
          <c:y val="0.303878050691425"/>
          <c:w val="0.533333333333333"/>
          <c:h val="0.555555555555556"/>
        </c:manualLayout>
      </c:layout>
      <c:pie3DChart>
        <c:varyColors val="1"/>
        <c:ser>
          <c:idx val="0"/>
          <c:order val="0"/>
          <c:spPr>
            <a:solidFill>
              <a:srgbClr val="000099"/>
            </a:solidFill>
          </c:spPr>
          <c:explosion val="37"/>
          <c:dPt>
            <c:idx val="0"/>
            <c:bubble3D val="0"/>
            <c:spPr>
              <a:solidFill>
                <a:srgbClr val="FF0000"/>
              </a:solidFill>
            </c:spPr>
            <c:extLst xmlns:c16r2="http://schemas.microsoft.com/office/drawing/2015/06/chart">
              <c:ext xmlns:c16="http://schemas.microsoft.com/office/drawing/2014/chart" uri="{C3380CC4-5D6E-409C-BE32-E72D297353CC}">
                <c16:uniqueId val="{00000000-1D95-450A-8B4A-A6BB98582BDB}"/>
              </c:ext>
            </c:extLst>
          </c:dPt>
          <c:dLbls>
            <c:dLbl>
              <c:idx val="0"/>
              <c:layout>
                <c:manualLayout>
                  <c:x val="0.127919432865012"/>
                  <c:y val="0.0212760998158812"/>
                </c:manualLayout>
              </c:layout>
              <c:tx>
                <c:rich>
                  <a:bodyPr/>
                  <a:lstStyle/>
                  <a:p>
                    <a:r>
                      <a:rPr lang="en-US" sz="2000" baseline="0" dirty="0">
                        <a:latin typeface="Times New Roman" pitchFamily="18" charset="0"/>
                        <a:cs typeface="Times New Roman" pitchFamily="18" charset="0"/>
                      </a:rPr>
                      <a:t>Coast </a:t>
                    </a:r>
                    <a:r>
                      <a:rPr lang="en-US" sz="2000" baseline="0" dirty="0" smtClean="0">
                        <a:latin typeface="Times New Roman" pitchFamily="18" charset="0"/>
                        <a:cs typeface="Times New Roman" pitchFamily="18" charset="0"/>
                      </a:rPr>
                      <a:t>Guard OE Budget</a:t>
                    </a:r>
                  </a:p>
                  <a:p>
                    <a:r>
                      <a:rPr lang="en-US" sz="2000" baseline="0" dirty="0" smtClean="0">
                        <a:latin typeface="Times New Roman" pitchFamily="18" charset="0"/>
                        <a:cs typeface="Times New Roman" pitchFamily="18" charset="0"/>
                      </a:rPr>
                      <a:t>$ 6.82B</a:t>
                    </a:r>
                    <a:endParaRPr lang="en-US" sz="2000" baseline="0" dirty="0">
                      <a:latin typeface="Times New Roman" pitchFamily="18" charset="0"/>
                      <a:cs typeface="Times New Roman" pitchFamily="18" charset="0"/>
                    </a:endParaRPr>
                  </a:p>
                </c:rich>
              </c:tx>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D95-450A-8B4A-A6BB98582BDB}"/>
                </c:ext>
              </c:extLst>
            </c:dLbl>
            <c:dLbl>
              <c:idx val="1"/>
              <c:layout>
                <c:manualLayout>
                  <c:x val="-0.0910068961968005"/>
                  <c:y val="-0.0485131429466838"/>
                </c:manualLayout>
              </c:layout>
              <c:tx>
                <c:rich>
                  <a:bodyPr/>
                  <a:lstStyle/>
                  <a:p>
                    <a:r>
                      <a:rPr lang="en-US" sz="2000" baseline="0" dirty="0" smtClean="0">
                        <a:latin typeface="Times New Roman" pitchFamily="18" charset="0"/>
                        <a:cs typeface="Times New Roman" pitchFamily="18" charset="0"/>
                      </a:rPr>
                      <a:t>Auxiliary</a:t>
                    </a:r>
                  </a:p>
                  <a:p>
                    <a:r>
                      <a:rPr lang="en-US" sz="2000" baseline="0" dirty="0" smtClean="0">
                        <a:latin typeface="Times New Roman" pitchFamily="18" charset="0"/>
                        <a:cs typeface="Times New Roman" pitchFamily="18" charset="0"/>
                      </a:rPr>
                      <a:t>$ 17.8 M (0.26%)</a:t>
                    </a:r>
                  </a:p>
                  <a:p>
                    <a:r>
                      <a:rPr lang="en-US" sz="2000" baseline="0" dirty="0"/>
                      <a:t>
</a:t>
                    </a:r>
                    <a:endParaRPr lang="en-US" sz="2000" baseline="0" dirty="0">
                      <a:solidFill>
                        <a:schemeClr val="tx1"/>
                      </a:solidFill>
                    </a:endParaRPr>
                  </a:p>
                </c:rich>
              </c:tx>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D95-450A-8B4A-A6BB98582BDB}"/>
                </c:ext>
              </c:extLst>
            </c:dLbl>
            <c:numFmt formatCode="0.00%" sourceLinked="0"/>
            <c:spPr>
              <a:solidFill>
                <a:srgbClr val="FFFFFF"/>
              </a:solidFill>
              <a:ln>
                <a:noFill/>
              </a:ln>
              <a:effectLst/>
            </c:spPr>
            <c:txPr>
              <a:bodyPr/>
              <a:lstStyle/>
              <a:p>
                <a:pPr>
                  <a:defRPr sz="2000" baseline="0"/>
                </a:pPr>
                <a:endParaRPr lang="en-US"/>
              </a:p>
            </c:txPr>
            <c:showLegendKey val="0"/>
            <c:showVal val="1"/>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Sheet1!$A$20:$A$21</c:f>
              <c:strCache>
                <c:ptCount val="2"/>
                <c:pt idx="0">
                  <c:v>Coast Guard</c:v>
                </c:pt>
                <c:pt idx="1">
                  <c:v>Coast Guard Auxiliary</c:v>
                </c:pt>
              </c:strCache>
            </c:strRef>
          </c:cat>
          <c:val>
            <c:numRef>
              <c:f>Sheet1!$B$20:$B$21</c:f>
              <c:numCache>
                <c:formatCode>General</c:formatCode>
                <c:ptCount val="2"/>
                <c:pt idx="0">
                  <c:v>6.785E9</c:v>
                </c:pt>
                <c:pt idx="1">
                  <c:v>1.7E7</c:v>
                </c:pt>
              </c:numCache>
            </c:numRef>
          </c:val>
          <c:extLst xmlns:c16r2="http://schemas.microsoft.com/office/drawing/2015/06/chart">
            <c:ext xmlns:c16="http://schemas.microsoft.com/office/drawing/2014/chart" uri="{C3380CC4-5D6E-409C-BE32-E72D297353CC}">
              <c16:uniqueId val="{00000002-1D95-450A-8B4A-A6BB98582BDB}"/>
            </c:ext>
          </c:extLst>
        </c:ser>
        <c:dLbls>
          <c:showLegendKey val="0"/>
          <c:showVal val="0"/>
          <c:showCatName val="1"/>
          <c:showSerName val="0"/>
          <c:showPercent val="1"/>
          <c:showBubbleSize val="0"/>
          <c:showLeaderLines val="0"/>
        </c:dLbls>
      </c:pie3DChart>
      <c:spPr>
        <a:noFill/>
        <a:ln w="25400">
          <a:noFill/>
        </a:ln>
      </c:spPr>
    </c:plotArea>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50"/>
      <c:rAngAx val="0"/>
      <c:perspective val="30"/>
    </c:view3D>
    <c:floor>
      <c:thickness val="0"/>
    </c:floor>
    <c:sideWall>
      <c:thickness val="0"/>
    </c:sideWall>
    <c:backWall>
      <c:thickness val="0"/>
    </c:backWall>
    <c:plotArea>
      <c:layout>
        <c:manualLayout>
          <c:layoutTarget val="inner"/>
          <c:xMode val="edge"/>
          <c:yMode val="edge"/>
          <c:x val="0.00208530183727036"/>
          <c:y val="0.0"/>
          <c:w val="0.990604575163399"/>
          <c:h val="1.0"/>
        </c:manualLayout>
      </c:layout>
      <c:pie3DChart>
        <c:varyColors val="1"/>
        <c:ser>
          <c:idx val="0"/>
          <c:order val="0"/>
          <c:dPt>
            <c:idx val="0"/>
            <c:bubble3D val="0"/>
            <c:spPr>
              <a:solidFill>
                <a:srgbClr val="FF0000"/>
              </a:solidFill>
            </c:spPr>
            <c:extLst xmlns:c16r2="http://schemas.microsoft.com/office/drawing/2015/06/chart">
              <c:ext xmlns:c16="http://schemas.microsoft.com/office/drawing/2014/chart" uri="{C3380CC4-5D6E-409C-BE32-E72D297353CC}">
                <c16:uniqueId val="{00000000-BE60-421E-9B17-30F9050695D6}"/>
              </c:ext>
            </c:extLst>
          </c:dPt>
          <c:dPt>
            <c:idx val="1"/>
            <c:bubble3D val="0"/>
            <c:spPr>
              <a:solidFill>
                <a:srgbClr val="00B050"/>
              </a:solidFill>
            </c:spPr>
            <c:extLst xmlns:c16r2="http://schemas.microsoft.com/office/drawing/2015/06/chart">
              <c:ext xmlns:c16="http://schemas.microsoft.com/office/drawing/2014/chart" uri="{C3380CC4-5D6E-409C-BE32-E72D297353CC}">
                <c16:uniqueId val="{00000001-BE60-421E-9B17-30F9050695D6}"/>
              </c:ext>
            </c:extLst>
          </c:dPt>
          <c:dPt>
            <c:idx val="2"/>
            <c:bubble3D val="0"/>
            <c:spPr>
              <a:solidFill>
                <a:srgbClr val="FFFF00"/>
              </a:solidFill>
            </c:spPr>
            <c:extLst xmlns:c16r2="http://schemas.microsoft.com/office/drawing/2015/06/chart">
              <c:ext xmlns:c16="http://schemas.microsoft.com/office/drawing/2014/chart" uri="{C3380CC4-5D6E-409C-BE32-E72D297353CC}">
                <c16:uniqueId val="{00000002-BE60-421E-9B17-30F9050695D6}"/>
              </c:ext>
            </c:extLst>
          </c:dPt>
          <c:dPt>
            <c:idx val="3"/>
            <c:bubble3D val="0"/>
            <c:explosion val="46"/>
            <c:spPr>
              <a:solidFill>
                <a:srgbClr val="000099"/>
              </a:solidFill>
            </c:spPr>
            <c:extLst xmlns:c16r2="http://schemas.microsoft.com/office/drawing/2015/06/chart">
              <c:ext xmlns:c16="http://schemas.microsoft.com/office/drawing/2014/chart" uri="{C3380CC4-5D6E-409C-BE32-E72D297353CC}">
                <c16:uniqueId val="{00000003-BE60-421E-9B17-30F9050695D6}"/>
              </c:ext>
            </c:extLst>
          </c:dPt>
          <c:dLbls>
            <c:delete val="1"/>
          </c:dLbls>
          <c:cat>
            <c:strRef>
              <c:f>Sheet1!$A$6:$A$9</c:f>
              <c:strCache>
                <c:ptCount val="4"/>
                <c:pt idx="0">
                  <c:v>Active Duty</c:v>
                </c:pt>
                <c:pt idx="1">
                  <c:v>Reserve</c:v>
                </c:pt>
                <c:pt idx="2">
                  <c:v>Civilian</c:v>
                </c:pt>
                <c:pt idx="3">
                  <c:v>Auxiliary</c:v>
                </c:pt>
              </c:strCache>
            </c:strRef>
          </c:cat>
          <c:val>
            <c:numRef>
              <c:f>Sheet1!$B$6:$B$9</c:f>
              <c:numCache>
                <c:formatCode>General</c:formatCode>
                <c:ptCount val="4"/>
                <c:pt idx="0">
                  <c:v>43000.0</c:v>
                </c:pt>
                <c:pt idx="1">
                  <c:v>8000.0</c:v>
                </c:pt>
                <c:pt idx="2">
                  <c:v>7000.0</c:v>
                </c:pt>
                <c:pt idx="3">
                  <c:v>30000.0</c:v>
                </c:pt>
              </c:numCache>
            </c:numRef>
          </c:val>
          <c:extLst xmlns:c16r2="http://schemas.microsoft.com/office/drawing/2015/06/chart">
            <c:ext xmlns:c16="http://schemas.microsoft.com/office/drawing/2014/chart" uri="{C3380CC4-5D6E-409C-BE32-E72D297353CC}">
              <c16:uniqueId val="{00000004-BE60-421E-9B17-30F9050695D6}"/>
            </c:ext>
          </c:extLst>
        </c:ser>
        <c:dLbls>
          <c:showLegendKey val="0"/>
          <c:showVal val="0"/>
          <c:showCatName val="1"/>
          <c:showSerName val="0"/>
          <c:showPercent val="1"/>
          <c:showBubbleSize val="0"/>
          <c:showLeaderLines val="1"/>
        </c:dLbls>
      </c:pie3DChart>
    </c:plotArea>
    <c:plotVisOnly val="1"/>
    <c:dispBlanksAs val="zero"/>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0.5098</cdr:x>
      <cdr:y>0.28358</cdr:y>
    </cdr:from>
    <cdr:to>
      <cdr:x>0.58823</cdr:x>
      <cdr:y>0.37313</cdr:y>
    </cdr:to>
    <cdr:sp macro="" textlink="">
      <cdr:nvSpPr>
        <cdr:cNvPr id="3" name="Straight Arrow Connector 2"/>
        <cdr:cNvSpPr/>
      </cdr:nvSpPr>
      <cdr:spPr bwMode="auto">
        <a:xfrm xmlns:a="http://schemas.openxmlformats.org/drawingml/2006/main" flipH="1">
          <a:off x="3962400" y="1447800"/>
          <a:ext cx="609590" cy="457189"/>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0.20588</cdr:x>
      <cdr:y>0.73134</cdr:y>
    </cdr:from>
    <cdr:to>
      <cdr:x>0.27451</cdr:x>
      <cdr:y>0.77612</cdr:y>
    </cdr:to>
    <cdr:sp macro="" textlink="">
      <cdr:nvSpPr>
        <cdr:cNvPr id="5" name="Straight Arrow Connector 4"/>
        <cdr:cNvSpPr/>
      </cdr:nvSpPr>
      <cdr:spPr bwMode="auto">
        <a:xfrm xmlns:a="http://schemas.openxmlformats.org/drawingml/2006/main" flipV="1">
          <a:off x="1600200" y="3733800"/>
          <a:ext cx="533400" cy="2286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0.42157</cdr:x>
      <cdr:y>0.92537</cdr:y>
    </cdr:from>
    <cdr:to>
      <cdr:x>0.5098</cdr:x>
      <cdr:y>0.98508</cdr:y>
    </cdr:to>
    <cdr:sp macro="" textlink="">
      <cdr:nvSpPr>
        <cdr:cNvPr id="6" name="Straight Arrow Connector 5"/>
        <cdr:cNvSpPr/>
      </cdr:nvSpPr>
      <cdr:spPr bwMode="auto">
        <a:xfrm xmlns:a="http://schemas.openxmlformats.org/drawingml/2006/main" flipV="1">
          <a:off x="3276600" y="4724400"/>
          <a:ext cx="685800" cy="304812"/>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0.45098</cdr:x>
      <cdr:y>0.8209</cdr:y>
    </cdr:from>
    <cdr:to>
      <cdr:x>0.47092</cdr:x>
      <cdr:y>0.83251</cdr:y>
    </cdr:to>
    <cdr:sp macro="" textlink="">
      <cdr:nvSpPr>
        <cdr:cNvPr id="8" name="Straight Arrow Connector 7"/>
        <cdr:cNvSpPr/>
      </cdr:nvSpPr>
      <cdr:spPr bwMode="auto">
        <a:xfrm xmlns:a="http://schemas.openxmlformats.org/drawingml/2006/main">
          <a:off x="3505200" y="4191000"/>
          <a:ext cx="154981" cy="59274"/>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0.31373</cdr:x>
      <cdr:y>0.73134</cdr:y>
    </cdr:from>
    <cdr:to>
      <cdr:x>0.33333</cdr:x>
      <cdr:y>0.74627</cdr:y>
    </cdr:to>
    <cdr:sp macro="" textlink="">
      <cdr:nvSpPr>
        <cdr:cNvPr id="10" name="Straight Arrow Connector 9"/>
        <cdr:cNvSpPr/>
      </cdr:nvSpPr>
      <cdr:spPr bwMode="auto">
        <a:xfrm xmlns:a="http://schemas.openxmlformats.org/drawingml/2006/main" flipH="1" flipV="1">
          <a:off x="2438400" y="3733800"/>
          <a:ext cx="152400" cy="762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FB9E7D-BEE3-435C-9655-56CB1B53861B}" type="slidenum">
              <a:rPr lang="en-US" altLang="en-US"/>
              <a:pPr>
                <a:defRPr/>
              </a:pPr>
              <a:t>‹#›</a:t>
            </a:fld>
            <a:endParaRPr lang="en-US" altLang="en-US" dirty="0"/>
          </a:p>
        </p:txBody>
      </p:sp>
    </p:spTree>
    <p:extLst>
      <p:ext uri="{BB962C8B-B14F-4D97-AF65-F5344CB8AC3E}">
        <p14:creationId xmlns:p14="http://schemas.microsoft.com/office/powerpoint/2010/main" val="1131831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C434CB1-9F4B-464E-9F8D-16B077338136}" type="slidenum">
              <a:rPr lang="en-US" altLang="en-US" sz="1200" smtClean="0"/>
              <a:pPr/>
              <a:t>2</a:t>
            </a:fld>
            <a:endParaRPr lang="en-US" altLang="en-US" sz="1200"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41004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C329A01-03CA-492D-A46A-58D0D0DDFFA6}" type="slidenum">
              <a:rPr lang="en-US" altLang="en-US" sz="1200" smtClean="0"/>
              <a:pPr/>
              <a:t>3</a:t>
            </a:fld>
            <a:endParaRPr lang="en-US" altLang="en-US" sz="1200" smtClean="0"/>
          </a:p>
        </p:txBody>
      </p:sp>
    </p:spTree>
    <p:extLst>
      <p:ext uri="{BB962C8B-B14F-4D97-AF65-F5344CB8AC3E}">
        <p14:creationId xmlns:p14="http://schemas.microsoft.com/office/powerpoint/2010/main" val="127828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C80ADBA-1C69-4B27-80D2-AC5B2B73E72C}" type="slidenum">
              <a:rPr lang="en-US" altLang="en-US" sz="1200" smtClean="0"/>
              <a:pPr/>
              <a:t>12</a:t>
            </a:fld>
            <a:endParaRPr lang="en-US" altLang="en-US" sz="1200" smtClean="0"/>
          </a:p>
        </p:txBody>
      </p:sp>
    </p:spTree>
    <p:extLst>
      <p:ext uri="{BB962C8B-B14F-4D97-AF65-F5344CB8AC3E}">
        <p14:creationId xmlns:p14="http://schemas.microsoft.com/office/powerpoint/2010/main" val="349973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xfrm>
            <a:off x="382588" y="4421188"/>
            <a:ext cx="6334125" cy="4583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More than 1/3 of the CG workforce is supported with close to ¼ of 1 percent of the CG’s OE budget.</a:t>
            </a:r>
          </a:p>
          <a:p>
            <a:endParaRPr lang="en-US" altLang="en-US" smtClean="0"/>
          </a:p>
          <a:p>
            <a:r>
              <a:rPr lang="en-US" altLang="en-US" smtClean="0"/>
              <a:t>Widely accepted ROI of at least 12:1, likely more as many Aux activities go unreported.  That 12:1 ROI is both a source of pride and also a source of contention – members often ask “why would the CG cut us more?”</a:t>
            </a:r>
          </a:p>
          <a:p>
            <a:endParaRPr lang="en-US" altLang="en-US" smtClean="0"/>
          </a:p>
          <a:p>
            <a:r>
              <a:rPr lang="en-US" altLang="en-US" smtClean="0"/>
              <a:t>There is a neg FY14 RP that will eliminate 8 regional DIRAUX staff positions.</a:t>
            </a:r>
          </a:p>
          <a:p>
            <a:endParaRPr lang="en-US" altLang="en-US" smtClean="0"/>
          </a:p>
          <a:p>
            <a:r>
              <a:rPr lang="en-US" altLang="en-US" smtClean="0"/>
              <a:t>Essential FY13 elements:</a:t>
            </a:r>
          </a:p>
          <a:p>
            <a:r>
              <a:rPr lang="en-US" altLang="en-US" smtClean="0"/>
              <a:t>     - DIRAUX office budgets (AFC-30)		$2.68M</a:t>
            </a:r>
          </a:p>
          <a:p>
            <a:r>
              <a:rPr lang="en-US" altLang="en-US" smtClean="0"/>
              <a:t>     - CG-BSX-1 office budget (AFC-30)		$0.86M</a:t>
            </a:r>
          </a:p>
          <a:p>
            <a:r>
              <a:rPr lang="en-US" altLang="en-US" smtClean="0"/>
              <a:t>     - PPE (AFC-30)		 	$1.17M</a:t>
            </a:r>
          </a:p>
          <a:p>
            <a:r>
              <a:rPr lang="en-US" altLang="en-US" smtClean="0"/>
              <a:t>     - Patrol expenses/fuel (AFC-30)		$2.42M</a:t>
            </a:r>
          </a:p>
          <a:p>
            <a:r>
              <a:rPr lang="en-US" altLang="en-US" smtClean="0"/>
              <a:t>     - Standard Aux Maintenance Allowance (AFC-30)	$1.48M</a:t>
            </a:r>
          </a:p>
          <a:p>
            <a:r>
              <a:rPr lang="en-US" altLang="en-US" smtClean="0"/>
              <a:t>     - Catastrophic claims (AFC-30)		$0.10M</a:t>
            </a:r>
          </a:p>
          <a:p>
            <a:r>
              <a:rPr lang="en-US" altLang="en-US" smtClean="0"/>
              <a:t>     - C-school training (AFC-56)		$0.71M</a:t>
            </a:r>
          </a:p>
          <a:p>
            <a:r>
              <a:rPr lang="en-US" altLang="en-US" smtClean="0"/>
              <a:t>     - Standard Personnel Costs (DIRAUX / BSX-1 staff)	$9.40M</a:t>
            </a:r>
          </a:p>
          <a:p>
            <a:r>
              <a:rPr lang="en-US" altLang="en-US" smtClean="0"/>
              <a:t>================================================</a:t>
            </a:r>
          </a:p>
          <a:p>
            <a:r>
              <a:rPr lang="en-US" altLang="en-US" smtClean="0"/>
              <a:t>	total			$18.82M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Arial" panose="020B0604020202020204" pitchFamily="34" charset="0"/>
              </a:defRPr>
            </a:lvl1pPr>
            <a:lvl2pPr marL="742950" indent="-285750" defTabSz="909638">
              <a:defRPr sz="2400">
                <a:solidFill>
                  <a:schemeClr val="tx1"/>
                </a:solidFill>
                <a:latin typeface="Arial" panose="020B0604020202020204" pitchFamily="34" charset="0"/>
              </a:defRPr>
            </a:lvl2pPr>
            <a:lvl3pPr marL="1143000" indent="-228600" defTabSz="909638">
              <a:defRPr sz="2400">
                <a:solidFill>
                  <a:schemeClr val="tx1"/>
                </a:solidFill>
                <a:latin typeface="Arial" panose="020B0604020202020204" pitchFamily="34" charset="0"/>
              </a:defRPr>
            </a:lvl3pPr>
            <a:lvl4pPr marL="1600200" indent="-228600" defTabSz="909638">
              <a:defRPr sz="2400">
                <a:solidFill>
                  <a:schemeClr val="tx1"/>
                </a:solidFill>
                <a:latin typeface="Arial" panose="020B0604020202020204" pitchFamily="34" charset="0"/>
              </a:defRPr>
            </a:lvl4pPr>
            <a:lvl5pPr marL="2057400" indent="-228600" defTabSz="909638">
              <a:defRPr sz="2400">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defRPr>
            </a:lvl9pPr>
          </a:lstStyle>
          <a:p>
            <a:fld id="{BA31F694-93FE-4B97-B5FC-9E3483AFE399}"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Tree>
    <p:extLst>
      <p:ext uri="{BB962C8B-B14F-4D97-AF65-F5344CB8AC3E}">
        <p14:creationId xmlns:p14="http://schemas.microsoft.com/office/powerpoint/2010/main" val="168511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01 aux logo 3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omeland logo tipped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665F81B-6569-4BB8-8E3C-784A9390462C}" type="slidenum">
              <a:rPr lang="en-US" altLang="en-US"/>
              <a:pPr>
                <a:defRPr/>
              </a:pPr>
              <a:t>‹#›</a:t>
            </a:fld>
            <a:endParaRPr lang="en-US" altLang="en-US" dirty="0"/>
          </a:p>
        </p:txBody>
      </p:sp>
    </p:spTree>
    <p:extLst>
      <p:ext uri="{BB962C8B-B14F-4D97-AF65-F5344CB8AC3E}">
        <p14:creationId xmlns:p14="http://schemas.microsoft.com/office/powerpoint/2010/main" val="316622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9C299F-72F5-4394-9D43-9638A3C75363}" type="slidenum">
              <a:rPr lang="en-US" altLang="en-US"/>
              <a:pPr>
                <a:defRPr/>
              </a:pPr>
              <a:t>‹#›</a:t>
            </a:fld>
            <a:endParaRPr lang="en-US" altLang="en-US" dirty="0"/>
          </a:p>
        </p:txBody>
      </p:sp>
    </p:spTree>
    <p:extLst>
      <p:ext uri="{BB962C8B-B14F-4D97-AF65-F5344CB8AC3E}">
        <p14:creationId xmlns:p14="http://schemas.microsoft.com/office/powerpoint/2010/main" val="387077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4CAF18-3680-46C0-AEC9-D00B919B3AEC}" type="slidenum">
              <a:rPr lang="en-US" altLang="en-US"/>
              <a:pPr>
                <a:defRPr/>
              </a:pPr>
              <a:t>‹#›</a:t>
            </a:fld>
            <a:endParaRPr lang="en-US" altLang="en-US" dirty="0"/>
          </a:p>
        </p:txBody>
      </p:sp>
    </p:spTree>
    <p:extLst>
      <p:ext uri="{BB962C8B-B14F-4D97-AF65-F5344CB8AC3E}">
        <p14:creationId xmlns:p14="http://schemas.microsoft.com/office/powerpoint/2010/main" val="242330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rot="10800000">
            <a:off x="7023100" y="0"/>
            <a:ext cx="2120900" cy="282892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sz="1350" dirty="0">
              <a:solidFill>
                <a:prstClr val="white"/>
              </a:solidFill>
            </a:endParaRPr>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4613" y="95250"/>
            <a:ext cx="13843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064544" y="1712913"/>
            <a:ext cx="5936456" cy="2387600"/>
          </a:xfrm>
        </p:spPr>
        <p:txBody>
          <a:bodyPr anchor="b"/>
          <a:lstStyle>
            <a:lvl1pPr algn="l">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192588"/>
            <a:ext cx="5936456" cy="1655762"/>
          </a:xfrm>
        </p:spPr>
        <p:txBody>
          <a:bodyPr/>
          <a:lstStyle>
            <a:lvl1pPr marL="0" indent="0" algn="l">
              <a:buNone/>
              <a:defRPr sz="2400">
                <a:solidFill>
                  <a:schemeClr val="accent3">
                    <a:lumMod val="40000"/>
                    <a:lumOff val="6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55480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ounded Rectangle 2"/>
          <p:cNvSpPr/>
          <p:nvPr/>
        </p:nvSpPr>
        <p:spPr>
          <a:xfrm>
            <a:off x="1593850" y="2828925"/>
            <a:ext cx="6878638" cy="1446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80060"/>
          <a:lstStyle/>
          <a:p>
            <a:pPr eaLnBrk="1" fontAlgn="auto" hangingPunct="1">
              <a:spcBef>
                <a:spcPts val="0"/>
              </a:spcBef>
              <a:spcAft>
                <a:spcPts val="0"/>
              </a:spcAft>
              <a:defRPr/>
            </a:pPr>
            <a:r>
              <a:rPr lang="en-US" sz="1800" dirty="0">
                <a:solidFill>
                  <a:srgbClr val="002F66"/>
                </a:solidFill>
              </a:rPr>
              <a:t>Stand by for application sharing:</a:t>
            </a:r>
          </a:p>
        </p:txBody>
      </p: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628900"/>
            <a:ext cx="13843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2042091" y="3207388"/>
            <a:ext cx="6430397" cy="1073150"/>
          </a:xfrm>
        </p:spPr>
        <p:txBody>
          <a:bodyPr/>
          <a:lstStyle>
            <a:lvl1pPr>
              <a:defRPr>
                <a:solidFill>
                  <a:schemeClr val="accent2"/>
                </a:solidFill>
              </a:defRPr>
            </a:lvl1pPr>
          </a:lstStyle>
          <a:p>
            <a:r>
              <a:rPr lang="en-US" smtClean="0"/>
              <a:t>Click to edit Master title style</a:t>
            </a:r>
            <a:endParaRPr lang="en-US"/>
          </a:p>
        </p:txBody>
      </p:sp>
    </p:spTree>
    <p:extLst>
      <p:ext uri="{BB962C8B-B14F-4D97-AF65-F5344CB8AC3E}">
        <p14:creationId xmlns:p14="http://schemas.microsoft.com/office/powerpoint/2010/main" val="187869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Rounded Rectangle 1"/>
          <p:cNvSpPr/>
          <p:nvPr/>
        </p:nvSpPr>
        <p:spPr>
          <a:xfrm>
            <a:off x="1593850" y="2828925"/>
            <a:ext cx="6878638" cy="1446213"/>
          </a:xfrm>
          <a:prstGeom prst="round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60"/>
          <a:lstStyle/>
          <a:p>
            <a:pPr eaLnBrk="1" fontAlgn="auto" hangingPunct="1">
              <a:spcBef>
                <a:spcPts val="0"/>
              </a:spcBef>
              <a:spcAft>
                <a:spcPts val="0"/>
              </a:spcAft>
              <a:defRPr/>
            </a:pPr>
            <a:endParaRPr lang="en-US" sz="1800" dirty="0">
              <a:solidFill>
                <a:srgbClr val="002F66"/>
              </a:solidFill>
            </a:endParaRPr>
          </a:p>
        </p:txBody>
      </p:sp>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628900"/>
            <a:ext cx="13843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14625" y="1171575"/>
            <a:ext cx="4914900" cy="3416300"/>
          </a:xfrm>
          <a:prstGeom prst="rect">
            <a:avLst/>
          </a:prstGeom>
          <a:noFill/>
        </p:spPr>
        <p:txBody>
          <a:bodyPr>
            <a:spAutoFit/>
          </a:bodyPr>
          <a:lstStyle/>
          <a:p>
            <a:pPr eaLnBrk="1" fontAlgn="auto" hangingPunct="1">
              <a:spcBef>
                <a:spcPts val="0"/>
              </a:spcBef>
              <a:spcAft>
                <a:spcPts val="0"/>
              </a:spcAft>
              <a:defRPr/>
            </a:pPr>
            <a:r>
              <a:rPr lang="en-US" sz="21599" dirty="0">
                <a:solidFill>
                  <a:prstClr val="white"/>
                </a:solidFill>
                <a:latin typeface="Calibri"/>
                <a:cs typeface="+mn-cs"/>
              </a:rPr>
              <a:t>Q</a:t>
            </a:r>
            <a:r>
              <a:rPr lang="en-US" sz="10350" dirty="0">
                <a:solidFill>
                  <a:prstClr val="white"/>
                </a:solidFill>
                <a:latin typeface="Calibri"/>
                <a:cs typeface="+mn-cs"/>
              </a:rPr>
              <a:t>&amp;</a:t>
            </a:r>
            <a:r>
              <a:rPr lang="en-US" sz="21599" dirty="0">
                <a:solidFill>
                  <a:prstClr val="white"/>
                </a:solidFill>
                <a:latin typeface="Calibri"/>
                <a:cs typeface="+mn-cs"/>
              </a:rPr>
              <a:t>A</a:t>
            </a:r>
          </a:p>
        </p:txBody>
      </p:sp>
    </p:spTree>
    <p:extLst>
      <p:ext uri="{BB962C8B-B14F-4D97-AF65-F5344CB8AC3E}">
        <p14:creationId xmlns:p14="http://schemas.microsoft.com/office/powerpoint/2010/main" val="418081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86A95F91-A3B3-4E75-9C64-9495DB7EF0D7}" type="datetimeFigureOut">
              <a:rPr lang="en-US"/>
              <a:pPr>
                <a:defRPr/>
              </a:pPr>
              <a:t>2/23/16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83C74ABD-E717-4326-BDC1-E2CF5BA9A337}" type="slidenum">
              <a:rPr lang="en-US"/>
              <a:pPr>
                <a:defRPr/>
              </a:pPr>
              <a:t>‹#›</a:t>
            </a:fld>
            <a:endParaRPr lang="en-US" dirty="0"/>
          </a:p>
        </p:txBody>
      </p:sp>
    </p:spTree>
    <p:extLst>
      <p:ext uri="{BB962C8B-B14F-4D97-AF65-F5344CB8AC3E}">
        <p14:creationId xmlns:p14="http://schemas.microsoft.com/office/powerpoint/2010/main" val="97008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6180FBD9-4BE8-4417-B4C9-B663F413E071}" type="datetimeFigureOut">
              <a:rPr lang="en-US"/>
              <a:pPr>
                <a:defRPr/>
              </a:pPr>
              <a:t>2/23/16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36E5B195-9135-485D-9BA1-5C1AE9314943}" type="slidenum">
              <a:rPr lang="en-US"/>
              <a:pPr>
                <a:defRPr/>
              </a:pPr>
              <a:t>‹#›</a:t>
            </a:fld>
            <a:endParaRPr lang="en-US" dirty="0"/>
          </a:p>
        </p:txBody>
      </p:sp>
    </p:spTree>
    <p:extLst>
      <p:ext uri="{BB962C8B-B14F-4D97-AF65-F5344CB8AC3E}">
        <p14:creationId xmlns:p14="http://schemas.microsoft.com/office/powerpoint/2010/main" val="1175973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988D1733-2B71-4670-B8B0-7DF57AFC338A}" type="datetimeFigureOut">
              <a:rPr lang="en-US"/>
              <a:pPr>
                <a:defRPr/>
              </a:pPr>
              <a:t>2/23/16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78EFD0B1-F806-480A-B403-7875D88A4258}" type="slidenum">
              <a:rPr lang="en-US"/>
              <a:pPr>
                <a:defRPr/>
              </a:pPr>
              <a:t>‹#›</a:t>
            </a:fld>
            <a:endParaRPr lang="en-US" dirty="0"/>
          </a:p>
        </p:txBody>
      </p:sp>
    </p:spTree>
    <p:extLst>
      <p:ext uri="{BB962C8B-B14F-4D97-AF65-F5344CB8AC3E}">
        <p14:creationId xmlns:p14="http://schemas.microsoft.com/office/powerpoint/2010/main" val="411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30908813-D4DA-49A2-9752-B6959115FF71}" type="datetimeFigureOut">
              <a:rPr lang="en-US"/>
              <a:pPr>
                <a:defRPr/>
              </a:pPr>
              <a:t>2/23/16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9545710D-9665-4C1E-AD13-E20CA9195E3D}" type="slidenum">
              <a:rPr lang="en-US"/>
              <a:pPr>
                <a:defRPr/>
              </a:pPr>
              <a:t>‹#›</a:t>
            </a:fld>
            <a:endParaRPr lang="en-US" dirty="0"/>
          </a:p>
        </p:txBody>
      </p:sp>
    </p:spTree>
    <p:extLst>
      <p:ext uri="{BB962C8B-B14F-4D97-AF65-F5344CB8AC3E}">
        <p14:creationId xmlns:p14="http://schemas.microsoft.com/office/powerpoint/2010/main" val="357451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4E2A6ED4-CE57-436C-895F-BF9FD94717B4}" type="datetimeFigureOut">
              <a:rPr lang="en-US"/>
              <a:pPr>
                <a:defRPr/>
              </a:pPr>
              <a:t>2/23/16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816BC4E8-C697-48BF-A54E-998B91CE32E5}" type="slidenum">
              <a:rPr lang="en-US"/>
              <a:pPr>
                <a:defRPr/>
              </a:pPr>
              <a:t>‹#›</a:t>
            </a:fld>
            <a:endParaRPr lang="en-US" dirty="0"/>
          </a:p>
        </p:txBody>
      </p:sp>
    </p:spTree>
    <p:extLst>
      <p:ext uri="{BB962C8B-B14F-4D97-AF65-F5344CB8AC3E}">
        <p14:creationId xmlns:p14="http://schemas.microsoft.com/office/powerpoint/2010/main" val="252173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12FEF3-AFA0-460F-8B8B-308B9D9A200F}" type="slidenum">
              <a:rPr lang="en-US" altLang="en-US"/>
              <a:pPr>
                <a:defRPr/>
              </a:pPr>
              <a:t>‹#›</a:t>
            </a:fld>
            <a:endParaRPr lang="en-US" altLang="en-US" dirty="0"/>
          </a:p>
        </p:txBody>
      </p:sp>
    </p:spTree>
    <p:extLst>
      <p:ext uri="{BB962C8B-B14F-4D97-AF65-F5344CB8AC3E}">
        <p14:creationId xmlns:p14="http://schemas.microsoft.com/office/powerpoint/2010/main" val="1738224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5F9CCDF1-5BFE-48A7-9780-4A0EEAB6C1FA}" type="datetimeFigureOut">
              <a:rPr lang="en-US"/>
              <a:pPr>
                <a:defRPr/>
              </a:pPr>
              <a:t>2/23/16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E73A6F57-BC99-4813-BBDD-68B0C1346F0C}" type="slidenum">
              <a:rPr lang="en-US"/>
              <a:pPr>
                <a:defRPr/>
              </a:pPr>
              <a:t>‹#›</a:t>
            </a:fld>
            <a:endParaRPr lang="en-US" dirty="0"/>
          </a:p>
        </p:txBody>
      </p:sp>
    </p:spTree>
    <p:extLst>
      <p:ext uri="{BB962C8B-B14F-4D97-AF65-F5344CB8AC3E}">
        <p14:creationId xmlns:p14="http://schemas.microsoft.com/office/powerpoint/2010/main" val="353675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7F0FDAAC-E15D-421C-B061-C60EF4B8CE85}" type="datetimeFigureOut">
              <a:rPr lang="en-US"/>
              <a:pPr>
                <a:defRPr/>
              </a:pPr>
              <a:t>2/23/16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4702176B-5862-43E9-BBC4-54DCF417912E}" type="slidenum">
              <a:rPr lang="en-US"/>
              <a:pPr>
                <a:defRPr/>
              </a:pPr>
              <a:t>‹#›</a:t>
            </a:fld>
            <a:endParaRPr lang="en-US" dirty="0"/>
          </a:p>
        </p:txBody>
      </p:sp>
    </p:spTree>
    <p:extLst>
      <p:ext uri="{BB962C8B-B14F-4D97-AF65-F5344CB8AC3E}">
        <p14:creationId xmlns:p14="http://schemas.microsoft.com/office/powerpoint/2010/main" val="2678754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A51B8070-94E1-4EF2-BBA6-221A14192EFB}" type="datetimeFigureOut">
              <a:rPr lang="en-US"/>
              <a:pPr>
                <a:defRPr/>
              </a:pPr>
              <a:t>2/23/16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59F02F01-278A-43F3-86C9-A26E2DDA91BC}" type="slidenum">
              <a:rPr lang="en-US"/>
              <a:pPr>
                <a:defRPr/>
              </a:pPr>
              <a:t>‹#›</a:t>
            </a:fld>
            <a:endParaRPr lang="en-US" dirty="0"/>
          </a:p>
        </p:txBody>
      </p:sp>
    </p:spTree>
    <p:extLst>
      <p:ext uri="{BB962C8B-B14F-4D97-AF65-F5344CB8AC3E}">
        <p14:creationId xmlns:p14="http://schemas.microsoft.com/office/powerpoint/2010/main" val="969097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C8891084-D76F-4CAD-9404-510B372654A2}" type="datetimeFigureOut">
              <a:rPr lang="en-US"/>
              <a:pPr>
                <a:defRPr/>
              </a:pPr>
              <a:t>2/23/16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597BCF3D-2D15-4C47-A84E-A21D345B510A}" type="slidenum">
              <a:rPr lang="en-US"/>
              <a:pPr>
                <a:defRPr/>
              </a:pPr>
              <a:t>‹#›</a:t>
            </a:fld>
            <a:endParaRPr lang="en-US" dirty="0"/>
          </a:p>
        </p:txBody>
      </p:sp>
    </p:spTree>
    <p:extLst>
      <p:ext uri="{BB962C8B-B14F-4D97-AF65-F5344CB8AC3E}">
        <p14:creationId xmlns:p14="http://schemas.microsoft.com/office/powerpoint/2010/main" val="4084153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0FE0D1C3-0BA4-4013-B323-B934F910EFA9}" type="datetimeFigureOut">
              <a:rPr lang="en-US"/>
              <a:pPr>
                <a:defRPr/>
              </a:pPr>
              <a:t>2/23/16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BDD02736-1690-420A-8209-9AA4D2A32677}" type="slidenum">
              <a:rPr lang="en-US"/>
              <a:pPr>
                <a:defRPr/>
              </a:pPr>
              <a:t>‹#›</a:t>
            </a:fld>
            <a:endParaRPr lang="en-US" dirty="0"/>
          </a:p>
        </p:txBody>
      </p:sp>
    </p:spTree>
    <p:extLst>
      <p:ext uri="{BB962C8B-B14F-4D97-AF65-F5344CB8AC3E}">
        <p14:creationId xmlns:p14="http://schemas.microsoft.com/office/powerpoint/2010/main" val="1636114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67702F73-D9AB-4DD0-8C61-AA1DBF61D967}" type="datetimeFigureOut">
              <a:rPr lang="en-US"/>
              <a:pPr>
                <a:defRPr/>
              </a:pPr>
              <a:t>2/23/16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E8D50DCF-54B3-47E7-A3BC-B8FA2F76D35E}" type="slidenum">
              <a:rPr lang="en-US"/>
              <a:pPr>
                <a:defRPr/>
              </a:pPr>
              <a:t>‹#›</a:t>
            </a:fld>
            <a:endParaRPr lang="en-US" dirty="0"/>
          </a:p>
        </p:txBody>
      </p:sp>
    </p:spTree>
    <p:extLst>
      <p:ext uri="{BB962C8B-B14F-4D97-AF65-F5344CB8AC3E}">
        <p14:creationId xmlns:p14="http://schemas.microsoft.com/office/powerpoint/2010/main" val="212843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746CF1-2286-4900-AA6A-3CF8BDCA1518}" type="slidenum">
              <a:rPr lang="en-US" altLang="en-US"/>
              <a:pPr>
                <a:defRPr/>
              </a:pPr>
              <a:t>‹#›</a:t>
            </a:fld>
            <a:endParaRPr lang="en-US" altLang="en-US" dirty="0"/>
          </a:p>
        </p:txBody>
      </p:sp>
    </p:spTree>
    <p:extLst>
      <p:ext uri="{BB962C8B-B14F-4D97-AF65-F5344CB8AC3E}">
        <p14:creationId xmlns:p14="http://schemas.microsoft.com/office/powerpoint/2010/main" val="36396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EA30B5-2831-4495-AFE2-B8EC803AABB2}" type="slidenum">
              <a:rPr lang="en-US" altLang="en-US"/>
              <a:pPr>
                <a:defRPr/>
              </a:pPr>
              <a:t>‹#›</a:t>
            </a:fld>
            <a:endParaRPr lang="en-US" altLang="en-US" dirty="0"/>
          </a:p>
        </p:txBody>
      </p:sp>
    </p:spTree>
    <p:extLst>
      <p:ext uri="{BB962C8B-B14F-4D97-AF65-F5344CB8AC3E}">
        <p14:creationId xmlns:p14="http://schemas.microsoft.com/office/powerpoint/2010/main" val="418863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C8AF6E4-0676-4AB0-9F48-3CB94A9339F6}" type="slidenum">
              <a:rPr lang="en-US" altLang="en-US"/>
              <a:pPr>
                <a:defRPr/>
              </a:pPr>
              <a:t>‹#›</a:t>
            </a:fld>
            <a:endParaRPr lang="en-US" altLang="en-US" dirty="0"/>
          </a:p>
        </p:txBody>
      </p:sp>
    </p:spTree>
    <p:extLst>
      <p:ext uri="{BB962C8B-B14F-4D97-AF65-F5344CB8AC3E}">
        <p14:creationId xmlns:p14="http://schemas.microsoft.com/office/powerpoint/2010/main" val="185987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78F3736-ADE6-49CE-9F02-BE3A80A3D032}" type="slidenum">
              <a:rPr lang="en-US" altLang="en-US"/>
              <a:pPr>
                <a:defRPr/>
              </a:pPr>
              <a:t>‹#›</a:t>
            </a:fld>
            <a:endParaRPr lang="en-US" altLang="en-US" dirty="0"/>
          </a:p>
        </p:txBody>
      </p:sp>
    </p:spTree>
    <p:extLst>
      <p:ext uri="{BB962C8B-B14F-4D97-AF65-F5344CB8AC3E}">
        <p14:creationId xmlns:p14="http://schemas.microsoft.com/office/powerpoint/2010/main" val="170676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41CB186-1661-47B5-9D59-202E7D4150E5}" type="slidenum">
              <a:rPr lang="en-US" altLang="en-US"/>
              <a:pPr>
                <a:defRPr/>
              </a:pPr>
              <a:t>‹#›</a:t>
            </a:fld>
            <a:endParaRPr lang="en-US" altLang="en-US" dirty="0"/>
          </a:p>
        </p:txBody>
      </p:sp>
    </p:spTree>
    <p:extLst>
      <p:ext uri="{BB962C8B-B14F-4D97-AF65-F5344CB8AC3E}">
        <p14:creationId xmlns:p14="http://schemas.microsoft.com/office/powerpoint/2010/main" val="192252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96FA3F1-0F0B-40F1-B873-E5854AD45F0A}" type="slidenum">
              <a:rPr lang="en-US" altLang="en-US"/>
              <a:pPr>
                <a:defRPr/>
              </a:pPr>
              <a:t>‹#›</a:t>
            </a:fld>
            <a:endParaRPr lang="en-US" altLang="en-US" dirty="0"/>
          </a:p>
        </p:txBody>
      </p:sp>
    </p:spTree>
    <p:extLst>
      <p:ext uri="{BB962C8B-B14F-4D97-AF65-F5344CB8AC3E}">
        <p14:creationId xmlns:p14="http://schemas.microsoft.com/office/powerpoint/2010/main" val="31233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2B97FF-EB2E-4967-A383-7DF53A0FDBEE}" type="slidenum">
              <a:rPr lang="en-US" altLang="en-US"/>
              <a:pPr>
                <a:defRPr/>
              </a:pPr>
              <a:t>‹#›</a:t>
            </a:fld>
            <a:endParaRPr lang="en-US" altLang="en-US" dirty="0"/>
          </a:p>
        </p:txBody>
      </p:sp>
    </p:spTree>
    <p:extLst>
      <p:ext uri="{BB962C8B-B14F-4D97-AF65-F5344CB8AC3E}">
        <p14:creationId xmlns:p14="http://schemas.microsoft.com/office/powerpoint/2010/main" val="28125469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C39D7CEF-D520-42E4-BE03-1DD72A6AC31D}" type="slidenum">
              <a:rPr lang="en-US" altLang="en-US"/>
              <a:pPr>
                <a:defRPr/>
              </a:pPr>
              <a:t>‹#›</a:t>
            </a:fld>
            <a:endParaRPr lang="en-US" altLang="en-US" dirty="0"/>
          </a:p>
        </p:txBody>
      </p:sp>
      <p:pic>
        <p:nvPicPr>
          <p:cNvPr id="1031" name="Picture 7" descr="01 aux logo 3d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omeland logo tipped cop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4"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a:solidFill>
            <a:schemeClr val="bg1"/>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552575"/>
            <a:ext cx="78867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white"/>
                </a:solidFill>
                <a:latin typeface="Calibri"/>
                <a:cs typeface="+mn-cs"/>
              </a:defRPr>
            </a:lvl1pPr>
          </a:lstStyle>
          <a:p>
            <a:pPr>
              <a:defRPr/>
            </a:pPr>
            <a:fld id="{89E0E2A4-FDD3-42D5-9A01-7438A6FBB94E}" type="datetimeFigureOut">
              <a:rPr lang="en-US"/>
              <a:pPr>
                <a:defRPr/>
              </a:pPr>
              <a:t>2/23/16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white"/>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white"/>
                </a:solidFill>
                <a:latin typeface="Calibri"/>
                <a:cs typeface="+mn-cs"/>
              </a:defRPr>
            </a:lvl1pPr>
          </a:lstStyle>
          <a:p>
            <a:pPr>
              <a:defRPr/>
            </a:pPr>
            <a:fld id="{829CD02C-E8BC-4327-AABD-BC19B9F62B01}" type="slidenum">
              <a:rPr lang="en-US"/>
              <a:pPr>
                <a:defRPr/>
              </a:pPr>
              <a:t>‹#›</a:t>
            </a:fld>
            <a:endParaRPr lang="en-US" dirty="0"/>
          </a:p>
        </p:txBody>
      </p:sp>
      <p:sp>
        <p:nvSpPr>
          <p:cNvPr id="9" name="Right Triangle 8"/>
          <p:cNvSpPr/>
          <p:nvPr/>
        </p:nvSpPr>
        <p:spPr>
          <a:xfrm>
            <a:off x="0" y="5451475"/>
            <a:ext cx="1054100" cy="140652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sz="1350" dirty="0">
              <a:solidFill>
                <a:prstClr val="white"/>
              </a:solidFill>
            </a:endParaRPr>
          </a:p>
        </p:txBody>
      </p:sp>
      <p:pic>
        <p:nvPicPr>
          <p:cNvPr id="2056" name="Picture 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7313" y="5916613"/>
            <a:ext cx="6350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Lst>
  <p:txStyles>
    <p:titleStyle>
      <a:lvl1pPr algn="l" defTabSz="684213" rtl="0" eaLnBrk="0" fontAlgn="base" hangingPunct="0">
        <a:lnSpc>
          <a:spcPct val="90000"/>
        </a:lnSpc>
        <a:spcBef>
          <a:spcPct val="0"/>
        </a:spcBef>
        <a:spcAft>
          <a:spcPct val="0"/>
        </a:spcAft>
        <a:defRPr sz="3300" kern="1200">
          <a:solidFill>
            <a:schemeClr val="bg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bg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bg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bg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bg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bg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bg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bg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bg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bg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bg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685800" y="1600201"/>
            <a:ext cx="7772400" cy="2000250"/>
          </a:xfrm>
        </p:spPr>
        <p:txBody>
          <a:bodyPr/>
          <a:lstStyle/>
          <a:p>
            <a:pPr eaLnBrk="1" hangingPunct="1"/>
            <a:r>
              <a:rPr lang="en-US" altLang="en-US" dirty="0" smtClean="0"/>
              <a:t>District</a:t>
            </a:r>
            <a:br>
              <a:rPr lang="en-US" altLang="en-US" dirty="0" smtClean="0"/>
            </a:br>
            <a:r>
              <a:rPr lang="en-US" altLang="en-US" dirty="0" smtClean="0"/>
              <a:t>Incident Management and Preparedness</a:t>
            </a:r>
          </a:p>
        </p:txBody>
      </p:sp>
      <p:sp>
        <p:nvSpPr>
          <p:cNvPr id="19459" name="Rectangle 5"/>
          <p:cNvSpPr>
            <a:spLocks noGrp="1" noChangeArrowheads="1"/>
          </p:cNvSpPr>
          <p:nvPr>
            <p:ph type="subTitle" idx="1"/>
          </p:nvPr>
        </p:nvSpPr>
        <p:spPr/>
        <p:txBody>
          <a:bodyPr/>
          <a:lstStyle/>
          <a:p>
            <a:pPr eaLnBrk="1" hangingPunct="1"/>
            <a:r>
              <a:rPr lang="en-US" altLang="en-US" dirty="0" smtClean="0"/>
              <a:t>Bob Tippett</a:t>
            </a:r>
          </a:p>
          <a:p>
            <a:pPr eaLnBrk="1" hangingPunct="1"/>
            <a:r>
              <a:rPr lang="en-US" altLang="en-US" sz="2800" dirty="0" smtClean="0"/>
              <a:t>DSO-IM, 8WR</a:t>
            </a:r>
          </a:p>
          <a:p>
            <a:pPr eaLnBrk="1" hangingPunct="1"/>
            <a:r>
              <a:rPr lang="en-US" altLang="en-US" sz="2800" dirty="0" smtClean="0"/>
              <a:t>Dir-Qd</a:t>
            </a:r>
          </a:p>
        </p:txBody>
      </p:sp>
      <p:sp>
        <p:nvSpPr>
          <p:cNvPr id="19460" name="Rectangle 6"/>
          <p:cNvSpPr>
            <a:spLocks noGrp="1" noChangeArrowheads="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12A42F10-641A-4981-9DCF-FE6DF3F5EA3A}" type="slidenum">
              <a:rPr lang="en-US" altLang="en-US" sz="1400" smtClean="0">
                <a:latin typeface="Times New Roman" panose="02020603050405020304" pitchFamily="18" charset="0"/>
              </a:rPr>
              <a:pPr>
                <a:spcBef>
                  <a:spcPct val="0"/>
                </a:spcBef>
                <a:buFontTx/>
                <a:buNone/>
              </a:pPr>
              <a:t>1</a:t>
            </a:fld>
            <a:endParaRPr lang="en-US" altLang="en-US" sz="1400" smtClean="0">
              <a:latin typeface="Times New Roman" panose="02020603050405020304" pitchFamily="18" charset="0"/>
            </a:endParaRPr>
          </a:p>
        </p:txBody>
      </p:sp>
      <p:pic>
        <p:nvPicPr>
          <p:cNvPr id="1946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8070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4575" y="4879975"/>
            <a:ext cx="996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a:xfrm>
            <a:off x="1059830" y="390143"/>
            <a:ext cx="7772400" cy="1143000"/>
          </a:xfrm>
        </p:spPr>
        <p:txBody>
          <a:bodyPr/>
          <a:lstStyle/>
          <a:p>
            <a:pPr eaLnBrk="1" hangingPunct="1"/>
            <a:r>
              <a:rPr lang="en-US" altLang="en-US" sz="3600" dirty="0" smtClean="0"/>
              <a:t>How Does It Apply to me?</a:t>
            </a:r>
          </a:p>
        </p:txBody>
      </p:sp>
      <p:sp>
        <p:nvSpPr>
          <p:cNvPr id="29699" name="Content Placeholder 4"/>
          <p:cNvSpPr>
            <a:spLocks noGrp="1"/>
          </p:cNvSpPr>
          <p:nvPr>
            <p:ph sz="half" idx="1"/>
          </p:nvPr>
        </p:nvSpPr>
        <p:spPr/>
        <p:txBody>
          <a:bodyPr/>
          <a:lstStyle/>
          <a:p>
            <a:pPr eaLnBrk="1" hangingPunct="1"/>
            <a:r>
              <a:rPr lang="en-US" altLang="en-US" dirty="0" smtClean="0"/>
              <a:t>Means more planning and less reaction.</a:t>
            </a:r>
          </a:p>
          <a:p>
            <a:pPr eaLnBrk="1" hangingPunct="1"/>
            <a:r>
              <a:rPr lang="en-US" altLang="en-US" dirty="0" smtClean="0"/>
              <a:t>More deliberate actions.</a:t>
            </a:r>
          </a:p>
          <a:p>
            <a:pPr eaLnBrk="1" hangingPunct="1"/>
            <a:r>
              <a:rPr lang="en-US" altLang="en-US" dirty="0" smtClean="0"/>
              <a:t>Review of S4S – Auxiliary Strategic Plan 2014-2020</a:t>
            </a:r>
          </a:p>
          <a:p>
            <a:pPr eaLnBrk="1" hangingPunct="1"/>
            <a:endParaRPr lang="en-US" altLang="en-US" dirty="0" smtClean="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04100" y="4879975"/>
            <a:ext cx="996950" cy="1371600"/>
          </a:xfrm>
        </p:spPr>
      </p:pic>
      <p:sp>
        <p:nvSpPr>
          <p:cNvPr id="29701" name="Slide Number Placeholder 3"/>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F4F4106B-A068-45C2-A024-442ED52A9FE6}" type="slidenum">
              <a:rPr lang="en-US" altLang="en-US" sz="1400" smtClean="0">
                <a:latin typeface="Times New Roman" panose="02020603050405020304" pitchFamily="18" charset="0"/>
              </a:rPr>
              <a:pPr>
                <a:spcBef>
                  <a:spcPct val="0"/>
                </a:spcBef>
                <a:buFontTx/>
                <a:buNone/>
              </a:pPr>
              <a:t>10</a:t>
            </a:fld>
            <a:endParaRPr lang="en-US" altLang="en-US" sz="1400" smtClean="0">
              <a:latin typeface="Times New Roman" panose="02020603050405020304" pitchFamily="18" charset="0"/>
            </a:endParaRPr>
          </a:p>
        </p:txBody>
      </p:sp>
      <p:cxnSp>
        <p:nvCxnSpPr>
          <p:cNvPr id="11" name="Straight Arrow Connector 10"/>
          <p:cNvCxnSpPr/>
          <p:nvPr/>
        </p:nvCxnSpPr>
        <p:spPr>
          <a:xfrm flipV="1">
            <a:off x="4648200" y="5410200"/>
            <a:ext cx="13716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4450" y="1817687"/>
            <a:ext cx="17938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4343400" y="2590800"/>
            <a:ext cx="1863725" cy="617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38600" y="3886200"/>
            <a:ext cx="2168525"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70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638" y="5913438"/>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533400" y="377824"/>
            <a:ext cx="7127446" cy="2628900"/>
          </a:xfrm>
          <a:prstGeom prst="wedgeEllipseCallout">
            <a:avLst>
              <a:gd name="adj1" fmla="val 34786"/>
              <a:gd name="adj2" fmla="val 65365"/>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342900" indent="-342900">
              <a:buFont typeface="+mj-lt"/>
              <a:buAutoNum type="arabicPeriod"/>
            </a:pPr>
            <a:r>
              <a:rPr lang="en-US" sz="1400" dirty="0" smtClean="0">
                <a:solidFill>
                  <a:schemeClr val="tx1"/>
                </a:solidFill>
                <a:latin typeface="Arial Black" panose="020B0A04020102020204" pitchFamily="34" charset="0"/>
              </a:rPr>
              <a:t>To promote and improve RBS</a:t>
            </a:r>
          </a:p>
          <a:p>
            <a:pPr marL="342900" indent="-342900">
              <a:buFont typeface="+mj-lt"/>
              <a:buAutoNum type="arabicPeriod"/>
            </a:pPr>
            <a:r>
              <a:rPr lang="en-US" sz="1400" dirty="0" smtClean="0">
                <a:solidFill>
                  <a:srgbClr val="FF0000"/>
                </a:solidFill>
                <a:latin typeface="Arial Black" panose="020B0A04020102020204" pitchFamily="34" charset="0"/>
              </a:rPr>
              <a:t>To provide a diverse array of </a:t>
            </a:r>
            <a:r>
              <a:rPr lang="en-US" sz="1400" u="sng" dirty="0" smtClean="0">
                <a:solidFill>
                  <a:srgbClr val="FF0000"/>
                </a:solidFill>
                <a:latin typeface="Arial Black" panose="020B0A04020102020204" pitchFamily="34" charset="0"/>
              </a:rPr>
              <a:t>specialized skills, trained crews, and capable facilities to augment the Coast Guard </a:t>
            </a:r>
            <a:r>
              <a:rPr lang="en-US" sz="1400" dirty="0" smtClean="0">
                <a:solidFill>
                  <a:srgbClr val="FF0000"/>
                </a:solidFill>
                <a:latin typeface="Arial Black" panose="020B0A04020102020204" pitchFamily="34" charset="0"/>
              </a:rPr>
              <a:t>and enhance safety and security of our ports, waterways and coastal regions</a:t>
            </a:r>
          </a:p>
          <a:p>
            <a:pPr marL="342900" indent="-342900">
              <a:buFont typeface="+mj-lt"/>
              <a:buAutoNum type="arabicPeriod"/>
            </a:pPr>
            <a:r>
              <a:rPr lang="en-US" sz="1400" dirty="0" smtClean="0">
                <a:solidFill>
                  <a:srgbClr val="FF0000"/>
                </a:solidFill>
                <a:latin typeface="Arial Black" panose="020B0A04020102020204" pitchFamily="34" charset="0"/>
              </a:rPr>
              <a:t>To support Coast Guard </a:t>
            </a:r>
            <a:r>
              <a:rPr lang="en-US" sz="1400" u="sng" dirty="0" smtClean="0">
                <a:solidFill>
                  <a:srgbClr val="FF0000"/>
                </a:solidFill>
                <a:latin typeface="Arial Black" panose="020B0A04020102020204" pitchFamily="34" charset="0"/>
              </a:rPr>
              <a:t>operational, administrative and logistical requirements</a:t>
            </a:r>
          </a:p>
          <a:p>
            <a:pPr marL="342900" indent="-342900">
              <a:buFont typeface="+mj-lt"/>
              <a:buAutoNum type="arabicPeriod"/>
            </a:pPr>
            <a:endParaRPr lang="en-US" sz="1400" dirty="0" smtClean="0">
              <a:solidFill>
                <a:schemeClr val="tx1"/>
              </a:solidFill>
              <a:latin typeface="Arial Black" panose="020B0A04020102020204" pitchFamily="34" charset="0"/>
            </a:endParaRPr>
          </a:p>
          <a:p>
            <a:endParaRPr lang="en-US" sz="1400" dirty="0">
              <a:solidFill>
                <a:schemeClr val="tx1"/>
              </a:solidFill>
              <a:latin typeface="Arial Black" panose="020B0A04020102020204" pitchFamily="34" charset="0"/>
            </a:endParaRPr>
          </a:p>
        </p:txBody>
      </p:sp>
      <p:sp>
        <p:nvSpPr>
          <p:cNvPr id="13" name="Oval Callout 12"/>
          <p:cNvSpPr/>
          <p:nvPr/>
        </p:nvSpPr>
        <p:spPr>
          <a:xfrm>
            <a:off x="274638" y="3962400"/>
            <a:ext cx="6107720" cy="2247900"/>
          </a:xfrm>
          <a:prstGeom prst="wedgeEllipseCallout">
            <a:avLst>
              <a:gd name="adj1" fmla="val 53545"/>
              <a:gd name="adj2" fmla="val -55672"/>
            </a:avLst>
          </a:prstGeom>
          <a:ln/>
        </p:spPr>
        <p:style>
          <a:lnRef idx="2">
            <a:schemeClr val="dk1"/>
          </a:lnRef>
          <a:fillRef idx="1">
            <a:schemeClr val="lt1"/>
          </a:fillRef>
          <a:effectRef idx="0">
            <a:schemeClr val="dk1"/>
          </a:effectRef>
          <a:fontRef idx="minor">
            <a:schemeClr val="dk1"/>
          </a:fontRef>
        </p:style>
        <p:txBody>
          <a:bodyPr rtlCol="0" anchor="ctr"/>
          <a:lstStyle/>
          <a:p>
            <a:r>
              <a:rPr lang="en-US" dirty="0" smtClean="0"/>
              <a:t>“ </a:t>
            </a:r>
            <a:r>
              <a:rPr lang="en-US" sz="1600" dirty="0" smtClean="0"/>
              <a:t>I charge </a:t>
            </a:r>
            <a:r>
              <a:rPr lang="en-US" sz="1600" dirty="0"/>
              <a:t>all Commanders, Commanding Officers and Officers in Charge to continually strive to include the Auxiliary in mission execution and support so that we can maximize sustained excellence across all mission areas.”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03375" y="1604963"/>
            <a:ext cx="5937250" cy="2374900"/>
          </a:xfrm>
        </p:spPr>
        <p:txBody>
          <a:bodyPr rtlCol="0">
            <a:normAutofit/>
          </a:bodyPr>
          <a:lstStyle/>
          <a:p>
            <a:pPr algn="ctr" defTabSz="685783" eaLnBrk="1" fontAlgn="auto" hangingPunct="1">
              <a:spcAft>
                <a:spcPts val="0"/>
              </a:spcAft>
              <a:defRPr/>
            </a:pPr>
            <a:r>
              <a:rPr lang="en-US" dirty="0" smtClean="0">
                <a:latin typeface="+mn-lt"/>
              </a:rPr>
              <a:t>Gap Analysis</a:t>
            </a:r>
            <a:r>
              <a:rPr lang="en-US" b="1" dirty="0"/>
              <a:t/>
            </a:r>
            <a:br>
              <a:rPr lang="en-US" b="1" dirty="0"/>
            </a:br>
            <a:endParaRPr lang="en-US" b="1" dirty="0"/>
          </a:p>
        </p:txBody>
      </p:sp>
      <p:sp>
        <p:nvSpPr>
          <p:cNvPr id="30723" name="Subtitle 3"/>
          <p:cNvSpPr>
            <a:spLocks noGrp="1"/>
          </p:cNvSpPr>
          <p:nvPr>
            <p:ph type="subTitle" idx="1"/>
          </p:nvPr>
        </p:nvSpPr>
        <p:spPr>
          <a:xfrm>
            <a:off x="1603375" y="3960813"/>
            <a:ext cx="5937250" cy="1241425"/>
          </a:xfrm>
        </p:spPr>
        <p:txBody>
          <a:bodyPr/>
          <a:lstStyle/>
          <a:p>
            <a:pPr algn="ctr" eaLnBrk="1" hangingPunct="1"/>
            <a:r>
              <a:rPr lang="en-US" altLang="en-US" dirty="0" smtClean="0">
                <a:solidFill>
                  <a:schemeClr val="bg1"/>
                </a:solidFill>
              </a:rPr>
              <a:t>How we get from here .......to there</a:t>
            </a:r>
          </a:p>
          <a:p>
            <a:pPr algn="ctr" eaLnBrk="1" hangingPunct="1"/>
            <a:r>
              <a:rPr lang="en-US" altLang="en-US" dirty="0" smtClean="0">
                <a:solidFill>
                  <a:schemeClr val="bg1"/>
                </a:solidFill>
              </a:rPr>
              <a:t>&amp; Why are doing it?</a:t>
            </a:r>
          </a:p>
        </p:txBody>
      </p:sp>
      <p:pic>
        <p:nvPicPr>
          <p:cNvPr id="3072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713" y="1119188"/>
            <a:ext cx="2060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3200" dirty="0" smtClean="0"/>
              <a:t>Incident Management and Preparedness</a:t>
            </a:r>
          </a:p>
        </p:txBody>
      </p:sp>
      <p:sp>
        <p:nvSpPr>
          <p:cNvPr id="31747" name="Content Placeholder 2"/>
          <p:cNvSpPr>
            <a:spLocks noGrp="1"/>
          </p:cNvSpPr>
          <p:nvPr>
            <p:ph sz="half" idx="1"/>
          </p:nvPr>
        </p:nvSpPr>
        <p:spPr/>
        <p:txBody>
          <a:bodyPr/>
          <a:lstStyle/>
          <a:p>
            <a:r>
              <a:rPr lang="en-US" altLang="en-US" dirty="0" smtClean="0"/>
              <a:t>One Plan, One Response, One Coast Guard.</a:t>
            </a:r>
          </a:p>
          <a:p>
            <a:r>
              <a:rPr lang="en-US" altLang="en-US" u="sng" dirty="0" smtClean="0"/>
              <a:t>Find the needs</a:t>
            </a:r>
            <a:r>
              <a:rPr lang="en-US" altLang="en-US" dirty="0" smtClean="0"/>
              <a:t>, </a:t>
            </a:r>
            <a:r>
              <a:rPr lang="en-US" altLang="en-US" u="sng" dirty="0" smtClean="0"/>
              <a:t>fill the needs, plan for the shortfalls.</a:t>
            </a:r>
          </a:p>
          <a:p>
            <a:r>
              <a:rPr lang="en-US" altLang="en-US" dirty="0" smtClean="0"/>
              <a:t>Planning for all events.</a:t>
            </a:r>
          </a:p>
          <a:p>
            <a:endParaRPr lang="en-US" altLang="en-US" dirty="0" smtClean="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91188" y="1828800"/>
            <a:ext cx="1828800" cy="2011363"/>
          </a:xfrm>
        </p:spPr>
      </p:pic>
      <p:sp>
        <p:nvSpPr>
          <p:cNvPr id="31749"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060F819F-24F3-492C-BFB4-C49A697FF17E}" type="slidenum">
              <a:rPr lang="en-US" altLang="en-US" sz="1400" smtClean="0">
                <a:latin typeface="Times New Roman" panose="02020603050405020304" pitchFamily="18" charset="0"/>
              </a:rPr>
              <a:pPr>
                <a:spcBef>
                  <a:spcPct val="0"/>
                </a:spcBef>
                <a:buFontTx/>
                <a:buNone/>
              </a:pPr>
              <a:t>12</a:t>
            </a:fld>
            <a:endParaRPr lang="en-US" altLang="en-US" sz="1400" smtClean="0">
              <a:latin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1188" y="4506913"/>
            <a:ext cx="2103437"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3962400" y="2895600"/>
            <a:ext cx="16002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95800" y="4419600"/>
            <a:ext cx="10668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75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5837238"/>
            <a:ext cx="823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5105400" y="2971800"/>
            <a:ext cx="152400" cy="1752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81000"/>
            <a:ext cx="8534400" cy="1143000"/>
          </a:xfrm>
        </p:spPr>
        <p:txBody>
          <a:bodyPr/>
          <a:lstStyle/>
          <a:p>
            <a:pPr algn="ctr"/>
            <a:r>
              <a:rPr lang="en-US" altLang="en-US" sz="2400" dirty="0" smtClean="0">
                <a:cs typeface="Times New Roman" panose="02020603050405020304" pitchFamily="18" charset="0"/>
              </a:rPr>
              <a:t>FY15 Coast Guard</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Auxiliary Slices of Budget and Workforce</a:t>
            </a:r>
          </a:p>
        </p:txBody>
      </p:sp>
      <p:graphicFrame>
        <p:nvGraphicFramePr>
          <p:cNvPr id="4" name="Chart 3"/>
          <p:cNvGraphicFramePr>
            <a:graphicFrameLocks/>
          </p:cNvGraphicFramePr>
          <p:nvPr>
            <p:extLst>
              <p:ext uri="{D42A27DB-BD31-4B8C-83A1-F6EECF244321}">
                <p14:modId xmlns:p14="http://schemas.microsoft.com/office/powerpoint/2010/main" val="3609581209"/>
              </p:ext>
            </p:extLst>
          </p:nvPr>
        </p:nvGraphicFramePr>
        <p:xfrm>
          <a:off x="1447800" y="713390"/>
          <a:ext cx="7772400"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4"/>
          <p:cNvGraphicFramePr>
            <a:graphicFrameLocks noGrp="1"/>
          </p:cNvGraphicFramePr>
          <p:nvPr>
            <p:ph idx="1"/>
          </p:nvPr>
        </p:nvGraphicFramePr>
        <p:xfrm>
          <a:off x="5029200" y="4724400"/>
          <a:ext cx="1524000" cy="1143000"/>
        </p:xfrm>
        <a:graphic>
          <a:graphicData uri="http://schemas.openxmlformats.org/drawingml/2006/chart">
            <c:chart xmlns:c="http://schemas.openxmlformats.org/drawingml/2006/chart" xmlns:r="http://schemas.openxmlformats.org/officeDocument/2006/relationships" r:id="rId5"/>
          </a:graphicData>
        </a:graphic>
      </p:graphicFrame>
      <p:sp>
        <p:nvSpPr>
          <p:cNvPr id="10245" name="TextBox 5"/>
          <p:cNvSpPr txBox="1">
            <a:spLocks noChangeArrowheads="1"/>
          </p:cNvSpPr>
          <p:nvPr/>
        </p:nvSpPr>
        <p:spPr bwMode="auto">
          <a:xfrm>
            <a:off x="3842543" y="4512414"/>
            <a:ext cx="1154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dirty="0">
                <a:solidFill>
                  <a:schemeClr val="bg1"/>
                </a:solidFill>
              </a:rPr>
              <a:t>Auxiliary</a:t>
            </a:r>
          </a:p>
          <a:p>
            <a:pPr algn="ctr"/>
            <a:r>
              <a:rPr lang="en-US" altLang="en-US" sz="1600" dirty="0">
                <a:solidFill>
                  <a:schemeClr val="bg1"/>
                </a:solidFill>
              </a:rPr>
              <a:t>30K (35%)</a:t>
            </a:r>
          </a:p>
        </p:txBody>
      </p:sp>
      <p:sp>
        <p:nvSpPr>
          <p:cNvPr id="10249" name="TextBox 6"/>
          <p:cNvSpPr txBox="1">
            <a:spLocks noChangeArrowheads="1"/>
          </p:cNvSpPr>
          <p:nvPr/>
        </p:nvSpPr>
        <p:spPr bwMode="auto">
          <a:xfrm>
            <a:off x="3733800" y="5562600"/>
            <a:ext cx="92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dirty="0">
                <a:solidFill>
                  <a:schemeClr val="bg1"/>
                </a:solidFill>
              </a:rPr>
              <a:t>Civilian</a:t>
            </a:r>
          </a:p>
          <a:p>
            <a:pPr algn="ctr"/>
            <a:r>
              <a:rPr lang="en-US" altLang="en-US" sz="1600" dirty="0">
                <a:solidFill>
                  <a:schemeClr val="bg1"/>
                </a:solidFill>
              </a:rPr>
              <a:t>8K (9%)</a:t>
            </a:r>
          </a:p>
        </p:txBody>
      </p:sp>
      <p:sp>
        <p:nvSpPr>
          <p:cNvPr id="10250" name="TextBox 8"/>
          <p:cNvSpPr txBox="1">
            <a:spLocks noChangeArrowheads="1"/>
          </p:cNvSpPr>
          <p:nvPr/>
        </p:nvSpPr>
        <p:spPr bwMode="auto">
          <a:xfrm>
            <a:off x="5410200" y="5943600"/>
            <a:ext cx="947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dirty="0">
                <a:solidFill>
                  <a:schemeClr val="bg1"/>
                </a:solidFill>
              </a:rPr>
              <a:t>Reserve</a:t>
            </a:r>
          </a:p>
          <a:p>
            <a:pPr algn="ctr"/>
            <a:r>
              <a:rPr lang="en-US" altLang="en-US" sz="1600" dirty="0">
                <a:solidFill>
                  <a:schemeClr val="bg1"/>
                </a:solidFill>
              </a:rPr>
              <a:t>7K (8%)</a:t>
            </a:r>
          </a:p>
        </p:txBody>
      </p:sp>
      <p:sp>
        <p:nvSpPr>
          <p:cNvPr id="10251" name="TextBox 9"/>
          <p:cNvSpPr txBox="1">
            <a:spLocks noChangeArrowheads="1"/>
          </p:cNvSpPr>
          <p:nvPr/>
        </p:nvSpPr>
        <p:spPr bwMode="auto">
          <a:xfrm>
            <a:off x="7162800" y="5562600"/>
            <a:ext cx="122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dirty="0">
                <a:solidFill>
                  <a:schemeClr val="bg1"/>
                </a:solidFill>
              </a:rPr>
              <a:t>Active Duty</a:t>
            </a:r>
          </a:p>
          <a:p>
            <a:pPr algn="ctr"/>
            <a:r>
              <a:rPr lang="en-US" altLang="en-US" sz="1600" dirty="0" smtClean="0">
                <a:solidFill>
                  <a:schemeClr val="bg1"/>
                </a:solidFill>
              </a:rPr>
              <a:t>40 K </a:t>
            </a:r>
            <a:r>
              <a:rPr lang="en-US" altLang="en-US" sz="1600" dirty="0">
                <a:solidFill>
                  <a:schemeClr val="bg1"/>
                </a:solidFill>
              </a:rPr>
              <a:t>(48%)</a:t>
            </a:r>
          </a:p>
        </p:txBody>
      </p:sp>
      <p:sp>
        <p:nvSpPr>
          <p:cNvPr id="10252" name="TextBox 24"/>
          <p:cNvSpPr txBox="1">
            <a:spLocks noChangeArrowheads="1"/>
          </p:cNvSpPr>
          <p:nvPr/>
        </p:nvSpPr>
        <p:spPr bwMode="auto">
          <a:xfrm>
            <a:off x="6400800" y="4419600"/>
            <a:ext cx="1268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dirty="0">
                <a:solidFill>
                  <a:schemeClr val="bg1"/>
                </a:solidFill>
                <a:latin typeface="Times New Roman" panose="02020603050405020304" pitchFamily="18" charset="0"/>
                <a:cs typeface="Times New Roman" panose="02020603050405020304" pitchFamily="18" charset="0"/>
              </a:rPr>
              <a:t>Coast Guard </a:t>
            </a:r>
          </a:p>
          <a:p>
            <a:pPr algn="ctr"/>
            <a:r>
              <a:rPr lang="en-US" altLang="en-US" sz="1600" dirty="0">
                <a:solidFill>
                  <a:schemeClr val="bg1"/>
                </a:solidFill>
                <a:latin typeface="Times New Roman" panose="02020603050405020304" pitchFamily="18" charset="0"/>
                <a:cs typeface="Times New Roman" panose="02020603050405020304" pitchFamily="18" charset="0"/>
              </a:rPr>
              <a:t>Workforce</a:t>
            </a:r>
          </a:p>
          <a:p>
            <a:pPr algn="ctr"/>
            <a:r>
              <a:rPr lang="en-US" altLang="en-US" sz="1600" dirty="0">
                <a:solidFill>
                  <a:schemeClr val="bg1"/>
                </a:solidFill>
                <a:latin typeface="Times New Roman" panose="02020603050405020304" pitchFamily="18" charset="0"/>
                <a:cs typeface="Times New Roman" panose="02020603050405020304" pitchFamily="18" charset="0"/>
              </a:rPr>
              <a:t>85K</a:t>
            </a:r>
          </a:p>
        </p:txBody>
      </p:sp>
      <p:cxnSp>
        <p:nvCxnSpPr>
          <p:cNvPr id="10253" name="Straight Arrow Connector 18"/>
          <p:cNvCxnSpPr>
            <a:cxnSpLocks noChangeShapeType="1"/>
          </p:cNvCxnSpPr>
          <p:nvPr/>
        </p:nvCxnSpPr>
        <p:spPr bwMode="auto">
          <a:xfrm flipV="1">
            <a:off x="5791200" y="5638800"/>
            <a:ext cx="0" cy="3810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0254" name="Straight Arrow Connector 22"/>
          <p:cNvCxnSpPr>
            <a:cxnSpLocks noChangeShapeType="1"/>
          </p:cNvCxnSpPr>
          <p:nvPr/>
        </p:nvCxnSpPr>
        <p:spPr bwMode="auto">
          <a:xfrm flipH="1" flipV="1">
            <a:off x="6400800" y="5410200"/>
            <a:ext cx="762000" cy="2286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37340946"/>
      </p:ext>
    </p:extLst>
  </p:cSld>
  <p:clrMapOvr>
    <a:masterClrMapping/>
  </p:clrMapOvr>
  <p:transition xmlns:p14="http://schemas.microsoft.com/office/powerpoint/2010/main" spd="med">
    <p:sndAc>
      <p:stSnd>
        <p:snd r:embed="rId3" name="voltage.wav"/>
      </p:st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200" dirty="0"/>
              <a:t>Incident Management and Preparedness</a:t>
            </a:r>
            <a:endParaRPr lang="en-US" altLang="en-US" sz="3200" dirty="0" smtClean="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14600" y="1981200"/>
            <a:ext cx="1566863" cy="914400"/>
          </a:xfrm>
        </p:spPr>
      </p:pic>
      <p:sp>
        <p:nvSpPr>
          <p:cNvPr id="33796" name="Content Placeholder 3"/>
          <p:cNvSpPr>
            <a:spLocks noGrp="1"/>
          </p:cNvSpPr>
          <p:nvPr>
            <p:ph sz="half" idx="2"/>
          </p:nvPr>
        </p:nvSpPr>
        <p:spPr>
          <a:xfrm>
            <a:off x="4648200" y="1676400"/>
            <a:ext cx="4114800" cy="4419600"/>
          </a:xfrm>
        </p:spPr>
        <p:txBody>
          <a:bodyPr/>
          <a:lstStyle/>
          <a:p>
            <a:r>
              <a:rPr lang="en-US" altLang="en-US" dirty="0" smtClean="0"/>
              <a:t>Develop ways to support the CG during:</a:t>
            </a:r>
          </a:p>
          <a:p>
            <a:pPr lvl="1">
              <a:buFont typeface="Arial" panose="020B0604020202020204" pitchFamily="34" charset="0"/>
              <a:buChar char="•"/>
            </a:pPr>
            <a:r>
              <a:rPr lang="en-US" altLang="en-US" sz="2400" dirty="0" smtClean="0"/>
              <a:t>Steady State (Day-to-Day).</a:t>
            </a:r>
          </a:p>
          <a:p>
            <a:pPr lvl="1">
              <a:buFont typeface="Arial" panose="020B0604020202020204" pitchFamily="34" charset="0"/>
              <a:buChar char="•"/>
            </a:pPr>
            <a:r>
              <a:rPr lang="en-US" altLang="en-US" sz="2400" dirty="0" smtClean="0"/>
              <a:t>Backfill for deployments.</a:t>
            </a:r>
          </a:p>
          <a:p>
            <a:pPr lvl="1">
              <a:buFont typeface="Arial" panose="020B0604020202020204" pitchFamily="34" charset="0"/>
              <a:buChar char="•"/>
            </a:pPr>
            <a:r>
              <a:rPr lang="en-US" altLang="en-US" sz="2400" dirty="0" smtClean="0"/>
              <a:t>Surge Operations.</a:t>
            </a:r>
          </a:p>
          <a:p>
            <a:pPr lvl="1">
              <a:buFont typeface="Arial" panose="020B0604020202020204" pitchFamily="34" charset="0"/>
              <a:buChar char="•"/>
            </a:pPr>
            <a:r>
              <a:rPr lang="en-US" altLang="en-US" sz="2400" dirty="0" smtClean="0"/>
              <a:t>Targeted Augmentation.</a:t>
            </a:r>
          </a:p>
        </p:txBody>
      </p:sp>
      <p:sp>
        <p:nvSpPr>
          <p:cNvPr id="33797"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FEBAE326-BD69-4921-B5D0-11362A8D1C41}" type="slidenum">
              <a:rPr lang="en-US" altLang="en-US" sz="1400" smtClean="0">
                <a:latin typeface="Times New Roman" panose="02020603050405020304" pitchFamily="18" charset="0"/>
              </a:rPr>
              <a:pPr>
                <a:spcBef>
                  <a:spcPct val="0"/>
                </a:spcBef>
                <a:buFontTx/>
                <a:buNone/>
              </a:pPr>
              <a:t>14</a:t>
            </a:fld>
            <a:endParaRPr lang="en-US" altLang="en-US" sz="1400" smtClean="0">
              <a:latin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828800"/>
            <a:ext cx="118903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3241675"/>
            <a:ext cx="2051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flipV="1">
            <a:off x="4111625" y="2743200"/>
            <a:ext cx="1069975" cy="665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733800" y="4191000"/>
            <a:ext cx="1447800" cy="34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1438" y="4827588"/>
            <a:ext cx="24701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flipH="1">
            <a:off x="3886200" y="5070475"/>
            <a:ext cx="1371600" cy="187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80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792788"/>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Level Support</a:t>
            </a:r>
            <a:endParaRPr lang="en-US" dirty="0"/>
          </a:p>
        </p:txBody>
      </p:sp>
      <p:sp>
        <p:nvSpPr>
          <p:cNvPr id="3" name="Content Placeholder 2"/>
          <p:cNvSpPr>
            <a:spLocks noGrp="1"/>
          </p:cNvSpPr>
          <p:nvPr>
            <p:ph sz="half" idx="1"/>
          </p:nvPr>
        </p:nvSpPr>
        <p:spPr>
          <a:xfrm>
            <a:off x="685800" y="1981200"/>
            <a:ext cx="3810000" cy="4572000"/>
          </a:xfrm>
        </p:spPr>
        <p:txBody>
          <a:bodyPr/>
          <a:lstStyle/>
          <a:p>
            <a:r>
              <a:rPr lang="en-US" sz="2400" dirty="0" smtClean="0"/>
              <a:t>New DSO/ADSO positions to help the DCO accomplish the mission.</a:t>
            </a:r>
          </a:p>
          <a:p>
            <a:r>
              <a:rPr lang="en-US" sz="2400" dirty="0" smtClean="0"/>
              <a:t>Requires face-to-face with the Sector Leadership by the ASC/ADSO’s to determine the needs of the CG. [To boat station/Air station levels]</a:t>
            </a:r>
          </a:p>
          <a:p>
            <a:endParaRPr lang="en-US" sz="2400" dirty="0"/>
          </a:p>
        </p:txBody>
      </p:sp>
      <p:sp>
        <p:nvSpPr>
          <p:cNvPr id="4" name="Content Placeholder 3"/>
          <p:cNvSpPr>
            <a:spLocks noGrp="1"/>
          </p:cNvSpPr>
          <p:nvPr>
            <p:ph sz="half" idx="2"/>
          </p:nvPr>
        </p:nvSpPr>
        <p:spPr/>
        <p:txBody>
          <a:bodyPr/>
          <a:lstStyle/>
          <a:p>
            <a:r>
              <a:rPr lang="en-US" sz="2400" dirty="0" smtClean="0"/>
              <a:t>Long-Range Planning effort to incorporate the Auxiliary more into the CG Planning.</a:t>
            </a:r>
          </a:p>
          <a:p>
            <a:r>
              <a:rPr lang="en-US" sz="2400" dirty="0" smtClean="0"/>
              <a:t>Developing more/better ties with our AD partners.</a:t>
            </a:r>
          </a:p>
          <a:p>
            <a:r>
              <a:rPr lang="en-US" sz="2400" dirty="0" smtClean="0"/>
              <a:t>Educate the AD on what we are capable of doing for them. [Sector NC example]</a:t>
            </a:r>
          </a:p>
          <a:p>
            <a:endParaRPr lang="en-US" sz="2400" dirty="0"/>
          </a:p>
        </p:txBody>
      </p:sp>
      <p:sp>
        <p:nvSpPr>
          <p:cNvPr id="5" name="Slide Number Placeholder 4"/>
          <p:cNvSpPr>
            <a:spLocks noGrp="1"/>
          </p:cNvSpPr>
          <p:nvPr>
            <p:ph type="sldNum" sz="quarter" idx="12"/>
          </p:nvPr>
        </p:nvSpPr>
        <p:spPr/>
        <p:txBody>
          <a:bodyPr/>
          <a:lstStyle/>
          <a:p>
            <a:pPr>
              <a:defRPr/>
            </a:pPr>
            <a:fld id="{B1EA30B5-2831-4495-AFE2-B8EC803AABB2}" type="slidenum">
              <a:rPr lang="en-US" altLang="en-US" smtClean="0"/>
              <a:pPr>
                <a:defRPr/>
              </a:pPr>
              <a:t>15</a:t>
            </a:fld>
            <a:endParaRPr lang="en-US" alt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92788"/>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73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GAP Analysis Timelines</a:t>
            </a:r>
            <a:endParaRPr lang="en-US" sz="3600" dirty="0"/>
          </a:p>
        </p:txBody>
      </p:sp>
      <p:sp>
        <p:nvSpPr>
          <p:cNvPr id="3" name="Content Placeholder 2"/>
          <p:cNvSpPr>
            <a:spLocks noGrp="1"/>
          </p:cNvSpPr>
          <p:nvPr>
            <p:ph idx="1"/>
          </p:nvPr>
        </p:nvSpPr>
        <p:spPr/>
        <p:txBody>
          <a:bodyPr/>
          <a:lstStyle/>
          <a:p>
            <a:r>
              <a:rPr lang="en-US" sz="2800" dirty="0" smtClean="0"/>
              <a:t>Steady State – July 2015 [Problems with the response results from most Districts, we need to fix the shortfalls. Steady State is baseline]</a:t>
            </a:r>
          </a:p>
          <a:p>
            <a:r>
              <a:rPr lang="en-US" sz="2800" dirty="0" smtClean="0"/>
              <a:t>Backfill to Sector units – 30 March 2016</a:t>
            </a:r>
          </a:p>
          <a:p>
            <a:r>
              <a:rPr lang="en-US" sz="2800" dirty="0" smtClean="0"/>
              <a:t>Surge Operations – 30 April 2016</a:t>
            </a:r>
          </a:p>
          <a:p>
            <a:r>
              <a:rPr lang="en-US" sz="2800" dirty="0" smtClean="0"/>
              <a:t>Targeted Augmentation – 30 May 2016</a:t>
            </a:r>
          </a:p>
          <a:p>
            <a:r>
              <a:rPr lang="en-US" sz="2800" dirty="0" smtClean="0"/>
              <a:t>Final report to NEXCOM and presented at NACON – Aug 2016.</a:t>
            </a:r>
            <a:endParaRPr lang="en-US" sz="2800" dirty="0"/>
          </a:p>
        </p:txBody>
      </p:sp>
      <p:sp>
        <p:nvSpPr>
          <p:cNvPr id="4" name="Slide Number Placeholder 3"/>
          <p:cNvSpPr>
            <a:spLocks noGrp="1"/>
          </p:cNvSpPr>
          <p:nvPr>
            <p:ph type="sldNum" sz="quarter" idx="12"/>
          </p:nvPr>
        </p:nvSpPr>
        <p:spPr/>
        <p:txBody>
          <a:bodyPr/>
          <a:lstStyle/>
          <a:p>
            <a:pPr>
              <a:defRPr/>
            </a:pPr>
            <a:fld id="{D412FEF3-AFA0-460F-8B8B-308B9D9A200F}" type="slidenum">
              <a:rPr lang="en-US" altLang="en-US" smtClean="0"/>
              <a:pPr>
                <a:defRPr/>
              </a:pPr>
              <a:t>16</a:t>
            </a:fld>
            <a:endParaRPr lang="en-US" altLang="en-US" dirty="0"/>
          </a:p>
        </p:txBody>
      </p:sp>
    </p:spTree>
    <p:extLst>
      <p:ext uri="{BB962C8B-B14F-4D97-AF65-F5344CB8AC3E}">
        <p14:creationId xmlns:p14="http://schemas.microsoft.com/office/powerpoint/2010/main" val="141436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t>District Level Support</a:t>
            </a:r>
          </a:p>
        </p:txBody>
      </p:sp>
      <p:sp>
        <p:nvSpPr>
          <p:cNvPr id="4" name="Slide Number Placeholder 3"/>
          <p:cNvSpPr>
            <a:spLocks noGrp="1"/>
          </p:cNvSpPr>
          <p:nvPr>
            <p:ph type="sldNum" sz="quarter" idx="12"/>
          </p:nvPr>
        </p:nvSpPr>
        <p:spPr/>
        <p:txBody>
          <a:bodyPr/>
          <a:lstStyle/>
          <a:p>
            <a:pPr>
              <a:defRPr/>
            </a:pPr>
            <a:fld id="{D412FEF3-AFA0-460F-8B8B-308B9D9A200F}" type="slidenum">
              <a:rPr lang="en-US" altLang="en-US" smtClean="0"/>
              <a:pPr>
                <a:defRPr/>
              </a:pPr>
              <a:t>17</a:t>
            </a:fld>
            <a:endParaRPr lang="en-US" alt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07594636"/>
              </p:ext>
            </p:extLst>
          </p:nvPr>
        </p:nvGraphicFramePr>
        <p:xfrm>
          <a:off x="2" y="0"/>
          <a:ext cx="9144008" cy="6858004"/>
        </p:xfrm>
        <a:graphic>
          <a:graphicData uri="http://schemas.openxmlformats.org/drawingml/2006/table">
            <a:tbl>
              <a:tblPr>
                <a:tableStyleId>{5C22544A-7EE6-4342-B048-85BDC9FD1C3A}</a:tableStyleId>
              </a:tblPr>
              <a:tblGrid>
                <a:gridCol w="419888">
                  <a:extLst>
                    <a:ext uri="{9D8B030D-6E8A-4147-A177-3AD203B41FA5}">
                      <a16:colId xmlns:a16="http://schemas.microsoft.com/office/drawing/2014/main" xmlns="" val="20000"/>
                    </a:ext>
                  </a:extLst>
                </a:gridCol>
                <a:gridCol w="410760">
                  <a:extLst>
                    <a:ext uri="{9D8B030D-6E8A-4147-A177-3AD203B41FA5}">
                      <a16:colId xmlns:a16="http://schemas.microsoft.com/office/drawing/2014/main" xmlns="" val="20001"/>
                    </a:ext>
                  </a:extLst>
                </a:gridCol>
                <a:gridCol w="417607">
                  <a:extLst>
                    <a:ext uri="{9D8B030D-6E8A-4147-A177-3AD203B41FA5}">
                      <a16:colId xmlns:a16="http://schemas.microsoft.com/office/drawing/2014/main" xmlns="" val="20002"/>
                    </a:ext>
                  </a:extLst>
                </a:gridCol>
                <a:gridCol w="328611">
                  <a:extLst>
                    <a:ext uri="{9D8B030D-6E8A-4147-A177-3AD203B41FA5}">
                      <a16:colId xmlns:a16="http://schemas.microsoft.com/office/drawing/2014/main" xmlns="" val="20003"/>
                    </a:ext>
                  </a:extLst>
                </a:gridCol>
                <a:gridCol w="209945">
                  <a:extLst>
                    <a:ext uri="{9D8B030D-6E8A-4147-A177-3AD203B41FA5}">
                      <a16:colId xmlns:a16="http://schemas.microsoft.com/office/drawing/2014/main" xmlns="" val="20004"/>
                    </a:ext>
                  </a:extLst>
                </a:gridCol>
                <a:gridCol w="209945">
                  <a:extLst>
                    <a:ext uri="{9D8B030D-6E8A-4147-A177-3AD203B41FA5}">
                      <a16:colId xmlns:a16="http://schemas.microsoft.com/office/drawing/2014/main" xmlns="" val="20005"/>
                    </a:ext>
                  </a:extLst>
                </a:gridCol>
                <a:gridCol w="209945">
                  <a:extLst>
                    <a:ext uri="{9D8B030D-6E8A-4147-A177-3AD203B41FA5}">
                      <a16:colId xmlns:a16="http://schemas.microsoft.com/office/drawing/2014/main" xmlns="" val="20006"/>
                    </a:ext>
                  </a:extLst>
                </a:gridCol>
                <a:gridCol w="209945">
                  <a:extLst>
                    <a:ext uri="{9D8B030D-6E8A-4147-A177-3AD203B41FA5}">
                      <a16:colId xmlns:a16="http://schemas.microsoft.com/office/drawing/2014/main" xmlns="" val="20007"/>
                    </a:ext>
                  </a:extLst>
                </a:gridCol>
                <a:gridCol w="209945">
                  <a:extLst>
                    <a:ext uri="{9D8B030D-6E8A-4147-A177-3AD203B41FA5}">
                      <a16:colId xmlns:a16="http://schemas.microsoft.com/office/drawing/2014/main" xmlns="" val="20008"/>
                    </a:ext>
                  </a:extLst>
                </a:gridCol>
                <a:gridCol w="209945">
                  <a:extLst>
                    <a:ext uri="{9D8B030D-6E8A-4147-A177-3AD203B41FA5}">
                      <a16:colId xmlns:a16="http://schemas.microsoft.com/office/drawing/2014/main" xmlns="" val="20009"/>
                    </a:ext>
                  </a:extLst>
                </a:gridCol>
                <a:gridCol w="209945">
                  <a:extLst>
                    <a:ext uri="{9D8B030D-6E8A-4147-A177-3AD203B41FA5}">
                      <a16:colId xmlns:a16="http://schemas.microsoft.com/office/drawing/2014/main" xmlns="" val="20010"/>
                    </a:ext>
                  </a:extLst>
                </a:gridCol>
                <a:gridCol w="209945">
                  <a:extLst>
                    <a:ext uri="{9D8B030D-6E8A-4147-A177-3AD203B41FA5}">
                      <a16:colId xmlns:a16="http://schemas.microsoft.com/office/drawing/2014/main" xmlns="" val="20011"/>
                    </a:ext>
                  </a:extLst>
                </a:gridCol>
                <a:gridCol w="209945">
                  <a:extLst>
                    <a:ext uri="{9D8B030D-6E8A-4147-A177-3AD203B41FA5}">
                      <a16:colId xmlns:a16="http://schemas.microsoft.com/office/drawing/2014/main" xmlns="" val="20012"/>
                    </a:ext>
                  </a:extLst>
                </a:gridCol>
                <a:gridCol w="209945">
                  <a:extLst>
                    <a:ext uri="{9D8B030D-6E8A-4147-A177-3AD203B41FA5}">
                      <a16:colId xmlns:a16="http://schemas.microsoft.com/office/drawing/2014/main" xmlns="" val="20013"/>
                    </a:ext>
                  </a:extLst>
                </a:gridCol>
                <a:gridCol w="209945">
                  <a:extLst>
                    <a:ext uri="{9D8B030D-6E8A-4147-A177-3AD203B41FA5}">
                      <a16:colId xmlns:a16="http://schemas.microsoft.com/office/drawing/2014/main" xmlns="" val="20014"/>
                    </a:ext>
                  </a:extLst>
                </a:gridCol>
                <a:gridCol w="209945">
                  <a:extLst>
                    <a:ext uri="{9D8B030D-6E8A-4147-A177-3AD203B41FA5}">
                      <a16:colId xmlns:a16="http://schemas.microsoft.com/office/drawing/2014/main" xmlns="" val="20015"/>
                    </a:ext>
                  </a:extLst>
                </a:gridCol>
                <a:gridCol w="209945">
                  <a:extLst>
                    <a:ext uri="{9D8B030D-6E8A-4147-A177-3AD203B41FA5}">
                      <a16:colId xmlns:a16="http://schemas.microsoft.com/office/drawing/2014/main" xmlns="" val="20016"/>
                    </a:ext>
                  </a:extLst>
                </a:gridCol>
                <a:gridCol w="209945">
                  <a:extLst>
                    <a:ext uri="{9D8B030D-6E8A-4147-A177-3AD203B41FA5}">
                      <a16:colId xmlns:a16="http://schemas.microsoft.com/office/drawing/2014/main" xmlns="" val="20017"/>
                    </a:ext>
                  </a:extLst>
                </a:gridCol>
                <a:gridCol w="209945">
                  <a:extLst>
                    <a:ext uri="{9D8B030D-6E8A-4147-A177-3AD203B41FA5}">
                      <a16:colId xmlns:a16="http://schemas.microsoft.com/office/drawing/2014/main" xmlns="" val="20018"/>
                    </a:ext>
                  </a:extLst>
                </a:gridCol>
                <a:gridCol w="209945">
                  <a:extLst>
                    <a:ext uri="{9D8B030D-6E8A-4147-A177-3AD203B41FA5}">
                      <a16:colId xmlns:a16="http://schemas.microsoft.com/office/drawing/2014/main" xmlns="" val="20019"/>
                    </a:ext>
                  </a:extLst>
                </a:gridCol>
                <a:gridCol w="209945">
                  <a:extLst>
                    <a:ext uri="{9D8B030D-6E8A-4147-A177-3AD203B41FA5}">
                      <a16:colId xmlns:a16="http://schemas.microsoft.com/office/drawing/2014/main" xmlns="" val="20020"/>
                    </a:ext>
                  </a:extLst>
                </a:gridCol>
                <a:gridCol w="209945">
                  <a:extLst>
                    <a:ext uri="{9D8B030D-6E8A-4147-A177-3AD203B41FA5}">
                      <a16:colId xmlns:a16="http://schemas.microsoft.com/office/drawing/2014/main" xmlns="" val="20021"/>
                    </a:ext>
                  </a:extLst>
                </a:gridCol>
                <a:gridCol w="209945">
                  <a:extLst>
                    <a:ext uri="{9D8B030D-6E8A-4147-A177-3AD203B41FA5}">
                      <a16:colId xmlns:a16="http://schemas.microsoft.com/office/drawing/2014/main" xmlns="" val="20022"/>
                    </a:ext>
                  </a:extLst>
                </a:gridCol>
                <a:gridCol w="209945">
                  <a:extLst>
                    <a:ext uri="{9D8B030D-6E8A-4147-A177-3AD203B41FA5}">
                      <a16:colId xmlns:a16="http://schemas.microsoft.com/office/drawing/2014/main" xmlns="" val="20023"/>
                    </a:ext>
                  </a:extLst>
                </a:gridCol>
                <a:gridCol w="209945">
                  <a:extLst>
                    <a:ext uri="{9D8B030D-6E8A-4147-A177-3AD203B41FA5}">
                      <a16:colId xmlns:a16="http://schemas.microsoft.com/office/drawing/2014/main" xmlns="" val="20024"/>
                    </a:ext>
                  </a:extLst>
                </a:gridCol>
                <a:gridCol w="209945">
                  <a:extLst>
                    <a:ext uri="{9D8B030D-6E8A-4147-A177-3AD203B41FA5}">
                      <a16:colId xmlns:a16="http://schemas.microsoft.com/office/drawing/2014/main" xmlns="" val="20025"/>
                    </a:ext>
                  </a:extLst>
                </a:gridCol>
                <a:gridCol w="209945">
                  <a:extLst>
                    <a:ext uri="{9D8B030D-6E8A-4147-A177-3AD203B41FA5}">
                      <a16:colId xmlns:a16="http://schemas.microsoft.com/office/drawing/2014/main" xmlns="" val="20026"/>
                    </a:ext>
                  </a:extLst>
                </a:gridCol>
                <a:gridCol w="209945">
                  <a:extLst>
                    <a:ext uri="{9D8B030D-6E8A-4147-A177-3AD203B41FA5}">
                      <a16:colId xmlns:a16="http://schemas.microsoft.com/office/drawing/2014/main" xmlns="" val="20027"/>
                    </a:ext>
                  </a:extLst>
                </a:gridCol>
                <a:gridCol w="209945">
                  <a:extLst>
                    <a:ext uri="{9D8B030D-6E8A-4147-A177-3AD203B41FA5}">
                      <a16:colId xmlns:a16="http://schemas.microsoft.com/office/drawing/2014/main" xmlns="" val="20028"/>
                    </a:ext>
                  </a:extLst>
                </a:gridCol>
                <a:gridCol w="209945">
                  <a:extLst>
                    <a:ext uri="{9D8B030D-6E8A-4147-A177-3AD203B41FA5}">
                      <a16:colId xmlns:a16="http://schemas.microsoft.com/office/drawing/2014/main" xmlns="" val="20029"/>
                    </a:ext>
                  </a:extLst>
                </a:gridCol>
                <a:gridCol w="209945">
                  <a:extLst>
                    <a:ext uri="{9D8B030D-6E8A-4147-A177-3AD203B41FA5}">
                      <a16:colId xmlns:a16="http://schemas.microsoft.com/office/drawing/2014/main" xmlns="" val="20030"/>
                    </a:ext>
                  </a:extLst>
                </a:gridCol>
                <a:gridCol w="419888">
                  <a:extLst>
                    <a:ext uri="{9D8B030D-6E8A-4147-A177-3AD203B41FA5}">
                      <a16:colId xmlns:a16="http://schemas.microsoft.com/office/drawing/2014/main" xmlns="" val="20031"/>
                    </a:ext>
                  </a:extLst>
                </a:gridCol>
                <a:gridCol w="511169">
                  <a:extLst>
                    <a:ext uri="{9D8B030D-6E8A-4147-A177-3AD203B41FA5}">
                      <a16:colId xmlns:a16="http://schemas.microsoft.com/office/drawing/2014/main" xmlns="" val="20032"/>
                    </a:ext>
                  </a:extLst>
                </a:gridCol>
                <a:gridCol w="511169">
                  <a:extLst>
                    <a:ext uri="{9D8B030D-6E8A-4147-A177-3AD203B41FA5}">
                      <a16:colId xmlns:a16="http://schemas.microsoft.com/office/drawing/2014/main" xmlns="" val="20033"/>
                    </a:ext>
                  </a:extLst>
                </a:gridCol>
                <a:gridCol w="456401">
                  <a:extLst>
                    <a:ext uri="{9D8B030D-6E8A-4147-A177-3AD203B41FA5}">
                      <a16:colId xmlns:a16="http://schemas.microsoft.com/office/drawing/2014/main" xmlns="" val="20034"/>
                    </a:ext>
                  </a:extLst>
                </a:gridCol>
              </a:tblGrid>
              <a:tr h="160063">
                <a:tc rowSpan="2" gridSpan="3">
                  <a:txBody>
                    <a:bodyPr/>
                    <a:lstStyle/>
                    <a:p>
                      <a:pPr algn="l" fontAlgn="ctr"/>
                      <a:r>
                        <a:rPr lang="en-US" sz="700" u="none" strike="noStrike" dirty="0">
                          <a:effectLst/>
                        </a:rPr>
                        <a:t>5NR GAP ANALYSIS PLANNING WORKSHEET</a:t>
                      </a:r>
                      <a:endParaRPr lang="en-US" sz="700" b="1" i="0" u="none" strike="noStrike" dirty="0">
                        <a:effectLst/>
                        <a:latin typeface="Arial" panose="020B0604020202020204" pitchFamily="34" charset="0"/>
                      </a:endParaRPr>
                    </a:p>
                  </a:txBody>
                  <a:tcPr marL="2667" marR="2667" marT="2667" marB="0" anchor="ctr"/>
                </a:tc>
                <a:tc rowSpan="2" hMerge="1">
                  <a:txBody>
                    <a:bodyPr/>
                    <a:lstStyle/>
                    <a:p>
                      <a:endParaRPr lang="en-US"/>
                    </a:p>
                  </a:txBody>
                  <a:tcPr/>
                </a:tc>
                <a:tc rowSpan="2" hMerge="1">
                  <a:txBody>
                    <a:bodyPr/>
                    <a:lstStyle/>
                    <a:p>
                      <a:endParaRPr lang="en-US"/>
                    </a:p>
                  </a:txBody>
                  <a:tcPr/>
                </a:tc>
                <a:tc>
                  <a:txBody>
                    <a:bodyPr/>
                    <a:lstStyle/>
                    <a:p>
                      <a:pPr algn="l" fontAlgn="ctr"/>
                      <a:r>
                        <a:rPr lang="en-US" sz="400" u="none" strike="noStrike">
                          <a:effectLst/>
                        </a:rPr>
                        <a:t>6.</a:t>
                      </a:r>
                      <a:endParaRPr lang="en-US" sz="400" b="0" i="0" u="none" strike="noStrike">
                        <a:effectLst/>
                        <a:latin typeface="Arial" panose="020B0604020202020204" pitchFamily="34" charset="0"/>
                      </a:endParaRPr>
                    </a:p>
                  </a:txBody>
                  <a:tcPr marL="2667" marR="2667" marT="2667" marB="0" vert="wordArtVert" anchor="ctr"/>
                </a:tc>
                <a:tc rowSpan="5">
                  <a:txBody>
                    <a:bodyPr/>
                    <a:lstStyle/>
                    <a:p>
                      <a:pPr algn="l" fontAlgn="b"/>
                      <a:r>
                        <a:rPr lang="en-US" sz="600" u="none" strike="noStrike">
                          <a:effectLst/>
                        </a:rPr>
                        <a:t>Watchstanders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Facilities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AUX-FS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AUX-CFVE</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AUC-CI</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dirty="0">
                          <a:effectLst/>
                        </a:rPr>
                        <a:t>AUX-EU </a:t>
                      </a:r>
                      <a:endParaRPr lang="en-US" sz="600" b="0" i="0" u="none" strike="noStrike" dirty="0">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AUX-TI</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AUX-WM</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UPV Examiner</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In Port OOD</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MAA Quarterdeck</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Cont Planning Support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ICS Instructors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Admin Support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dirty="0">
                          <a:effectLst/>
                        </a:rPr>
                        <a:t>Yoga Instructor</a:t>
                      </a:r>
                      <a:endParaRPr lang="en-US" sz="600" b="0" i="0" u="none" strike="noStrike" dirty="0">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IMT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ATON Verifiers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Fixed wing aircraft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Helos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Helo Ops Boat Crew</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Helo Ops Coxswain</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Tour Guides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Recruit Instructors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Physicans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Beach Access Watch</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MWR Lucky Bag Sales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Graduation Support</a:t>
                      </a:r>
                      <a:endParaRPr lang="en-US" sz="600" b="0" i="0" u="none" strike="noStrike">
                        <a:effectLst/>
                        <a:latin typeface="Arial" panose="020B0604020202020204" pitchFamily="34" charset="0"/>
                      </a:endParaRPr>
                    </a:p>
                  </a:txBody>
                  <a:tcPr marL="2667" marR="2667" marT="2667" marB="0" anchor="b"/>
                </a:tc>
                <a:tc gridSpan="2">
                  <a:txBody>
                    <a:bodyPr/>
                    <a:lstStyle/>
                    <a:p>
                      <a:pPr algn="l" fontAlgn="t"/>
                      <a:r>
                        <a:rPr lang="en-US" sz="300" u="none" strike="noStrike">
                          <a:effectLst/>
                        </a:rPr>
                        <a:t>2. DATE PREPARED</a:t>
                      </a:r>
                      <a:endParaRPr lang="en-US" sz="300" b="0" i="0" u="none" strike="noStrike">
                        <a:effectLst/>
                        <a:latin typeface="Arial" panose="020B0604020202020204" pitchFamily="34" charset="0"/>
                      </a:endParaRPr>
                    </a:p>
                  </a:txBody>
                  <a:tcPr marL="2667" marR="2667" marT="2667" marB="0"/>
                </a:tc>
                <a:tc hMerge="1">
                  <a:txBody>
                    <a:bodyPr/>
                    <a:lstStyle/>
                    <a:p>
                      <a:endParaRPr lang="en-US"/>
                    </a:p>
                  </a:txBody>
                  <a:tcPr/>
                </a:tc>
                <a:tc gridSpan="2">
                  <a:txBody>
                    <a:bodyPr/>
                    <a:lstStyle/>
                    <a:p>
                      <a:pPr algn="l" fontAlgn="t"/>
                      <a:r>
                        <a:rPr lang="en-US" sz="300" u="none" strike="noStrike">
                          <a:effectLst/>
                        </a:rPr>
                        <a:t>3. AUXILIARY DISTRICT                    </a:t>
                      </a:r>
                      <a:endParaRPr lang="en-US" sz="300" b="0" i="0" u="none" strike="noStrike">
                        <a:effectLst/>
                        <a:latin typeface="Arial" panose="020B0604020202020204" pitchFamily="34" charset="0"/>
                      </a:endParaRPr>
                    </a:p>
                  </a:txBody>
                  <a:tcPr marL="2667" marR="2667" marT="2667" marB="0"/>
                </a:tc>
                <a:tc hMerge="1">
                  <a:txBody>
                    <a:bodyPr/>
                    <a:lstStyle/>
                    <a:p>
                      <a:endParaRPr lang="en-US"/>
                    </a:p>
                  </a:txBody>
                  <a:tcPr/>
                </a:tc>
                <a:extLst>
                  <a:ext uri="{0D108BD9-81ED-4DB2-BD59-A6C34878D82A}">
                    <a16:rowId xmlns:a16="http://schemas.microsoft.com/office/drawing/2014/main" xmlns="" val="10000"/>
                  </a:ext>
                </a:extLst>
              </a:tr>
              <a:tr h="20012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r" fontAlgn="ctr"/>
                      <a:r>
                        <a:rPr lang="en-US" sz="400" u="none" strike="noStrike">
                          <a:effectLst/>
                        </a:rPr>
                        <a:t>TYPES OF PERSONNEL</a:t>
                      </a:r>
                      <a:endParaRPr lang="en-US" sz="400" b="0" i="0" u="none" strike="noStrike">
                        <a:effectLst/>
                        <a:latin typeface="Arial" panose="020B0604020202020204" pitchFamily="34" charset="0"/>
                      </a:endParaRPr>
                    </a:p>
                  </a:txBody>
                  <a:tcPr marL="2667" marR="2667" marT="2667" marB="0" vert="wordArtVert"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gridSpan="2">
                  <a:txBody>
                    <a:bodyPr/>
                    <a:lstStyle/>
                    <a:p>
                      <a:pPr algn="l" fontAlgn="t"/>
                      <a:r>
                        <a:rPr lang="en-US" sz="600" u="none" strike="noStrike">
                          <a:effectLst/>
                        </a:rPr>
                        <a:t>10-Jul-15</a:t>
                      </a:r>
                      <a:endParaRPr lang="en-US" sz="600" b="0" i="0" u="none" strike="noStrike">
                        <a:effectLst/>
                        <a:latin typeface="Arial" panose="020B0604020202020204" pitchFamily="34" charset="0"/>
                      </a:endParaRPr>
                    </a:p>
                  </a:txBody>
                  <a:tcPr marL="2667" marR="2667" marT="2667" marB="0"/>
                </a:tc>
                <a:tc rowSpan="3" hMerge="1">
                  <a:txBody>
                    <a:bodyPr/>
                    <a:lstStyle/>
                    <a:p>
                      <a:endParaRPr lang="en-US"/>
                    </a:p>
                  </a:txBody>
                  <a:tcPr/>
                </a:tc>
                <a:tc rowSpan="3" gridSpan="2">
                  <a:txBody>
                    <a:bodyPr/>
                    <a:lstStyle/>
                    <a:p>
                      <a:pPr algn="l" fontAlgn="t"/>
                      <a:r>
                        <a:rPr lang="en-US" sz="600" u="none" strike="noStrike">
                          <a:effectLst/>
                        </a:rPr>
                        <a:t>5NR</a:t>
                      </a:r>
                      <a:endParaRPr lang="en-US" sz="600" b="0" i="0" u="none" strike="noStrike">
                        <a:effectLst/>
                        <a:latin typeface="Arial" panose="020B0604020202020204" pitchFamily="34" charset="0"/>
                      </a:endParaRPr>
                    </a:p>
                  </a:txBody>
                  <a:tcPr marL="2667" marR="2667" marT="2667" marB="0"/>
                </a:tc>
                <a:tc rowSpan="3" hMerge="1">
                  <a:txBody>
                    <a:bodyPr/>
                    <a:lstStyle/>
                    <a:p>
                      <a:endParaRPr lang="en-US"/>
                    </a:p>
                  </a:txBody>
                  <a:tcPr/>
                </a:tc>
                <a:extLst>
                  <a:ext uri="{0D108BD9-81ED-4DB2-BD59-A6C34878D82A}">
                    <a16:rowId xmlns:a16="http://schemas.microsoft.com/office/drawing/2014/main" xmlns="" val="10001"/>
                  </a:ext>
                </a:extLst>
              </a:tr>
              <a:tr h="160063">
                <a:tc gridSpan="3">
                  <a:txBody>
                    <a:bodyPr/>
                    <a:lstStyle/>
                    <a:p>
                      <a:pPr algn="l" fontAlgn="t"/>
                      <a:r>
                        <a:rPr lang="en-US" sz="600" u="none" strike="noStrike">
                          <a:effectLst/>
                        </a:rPr>
                        <a:t>1.INITIAL PLANNING</a:t>
                      </a:r>
                      <a:endParaRPr lang="en-US" sz="600" b="0" i="0" u="none" strike="noStrike">
                        <a:effectLst/>
                        <a:latin typeface="Arial" panose="020B0604020202020204" pitchFamily="34" charset="0"/>
                      </a:endParaRPr>
                    </a:p>
                  </a:txBody>
                  <a:tcPr marL="2667" marR="2667" marT="2667" marB="0"/>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2"/>
                  </a:ext>
                </a:extLst>
              </a:tr>
              <a:tr h="275664">
                <a:tc gridSpan="3">
                  <a:txBody>
                    <a:bodyPr/>
                    <a:lstStyle/>
                    <a:p>
                      <a:pPr algn="l" fontAlgn="ctr"/>
                      <a:r>
                        <a:rPr lang="en-US" sz="600" u="none" strike="noStrike">
                          <a:effectLst/>
                        </a:rPr>
                        <a:t>STEADY STATE/BACKFILL</a:t>
                      </a:r>
                      <a:endParaRPr lang="en-US" sz="600" b="0" i="0" u="none" strike="noStrike">
                        <a:effectLst/>
                        <a:latin typeface="Arial" panose="020B0604020202020204" pitchFamily="34" charset="0"/>
                      </a:endParaRPr>
                    </a:p>
                  </a:txBody>
                  <a:tcPr marL="2667" marR="2667" marT="2667" marB="0" anchor="ct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309369">
                <a:tc>
                  <a:txBody>
                    <a:bodyPr/>
                    <a:lstStyle/>
                    <a:p>
                      <a:pPr algn="ctr" fontAlgn="ctr"/>
                      <a:r>
                        <a:rPr lang="en-US" sz="300" u="none" strike="noStrike">
                          <a:effectLst/>
                        </a:rPr>
                        <a:t>4. DISTRICT ID</a:t>
                      </a:r>
                      <a:endParaRPr lang="en-US" sz="300" b="0" i="0" u="none" strike="noStrike">
                        <a:effectLst/>
                        <a:latin typeface="Arial" panose="020B0604020202020204" pitchFamily="34" charset="0"/>
                      </a:endParaRPr>
                    </a:p>
                  </a:txBody>
                  <a:tcPr marL="2667" marR="2667" marT="2667" marB="0" anchor="ctr"/>
                </a:tc>
                <a:tc gridSpan="2">
                  <a:txBody>
                    <a:bodyPr/>
                    <a:lstStyle/>
                    <a:p>
                      <a:pPr algn="l" fontAlgn="ctr"/>
                      <a:r>
                        <a:rPr lang="en-US" sz="600" u="none" strike="noStrike">
                          <a:effectLst/>
                        </a:rPr>
                        <a:t>5. SECTOR/AIR STATION/UNIT</a:t>
                      </a:r>
                      <a:endParaRPr lang="en-US" sz="600" b="0" i="0" u="none" strike="noStrike">
                        <a:effectLst/>
                        <a:latin typeface="Arial" panose="020B0604020202020204" pitchFamily="34" charset="0"/>
                      </a:endParaRPr>
                    </a:p>
                  </a:txBody>
                  <a:tcPr marL="2667" marR="2667" marT="2667" marB="0" anchor="ct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300" u="none" strike="noStrike">
                          <a:effectLst/>
                        </a:rPr>
                        <a:t>7. TOTAL SHORTFALLS</a:t>
                      </a:r>
                      <a:endParaRPr lang="en-US" sz="300" b="0" i="0" u="none" strike="noStrike">
                        <a:effectLst/>
                        <a:latin typeface="Arial" panose="020B0604020202020204" pitchFamily="34" charset="0"/>
                      </a:endParaRPr>
                    </a:p>
                  </a:txBody>
                  <a:tcPr marL="2667" marR="2667" marT="2667" marB="0" anchor="ctr"/>
                </a:tc>
                <a:tc>
                  <a:txBody>
                    <a:bodyPr/>
                    <a:lstStyle/>
                    <a:p>
                      <a:pPr algn="ctr" fontAlgn="ctr"/>
                      <a:r>
                        <a:rPr lang="en-US" sz="300" u="none" strike="noStrike">
                          <a:effectLst/>
                        </a:rPr>
                        <a:t>8. TRAINING REQUIREMENTS  MET</a:t>
                      </a:r>
                      <a:endParaRPr lang="en-US" sz="300" b="0" i="0" u="none" strike="noStrike">
                        <a:effectLst/>
                        <a:latin typeface="Arial" panose="020B0604020202020204" pitchFamily="34" charset="0"/>
                      </a:endParaRPr>
                    </a:p>
                  </a:txBody>
                  <a:tcPr marL="2667" marR="2667" marT="2667" marB="0" anchor="ctr"/>
                </a:tc>
                <a:tc>
                  <a:txBody>
                    <a:bodyPr/>
                    <a:lstStyle/>
                    <a:p>
                      <a:pPr algn="ctr" fontAlgn="ctr"/>
                      <a:r>
                        <a:rPr lang="en-US" sz="300" u="none" strike="noStrike">
                          <a:effectLst/>
                        </a:rPr>
                        <a:t>9. TRAINING REQIREMENTS NOT MET</a:t>
                      </a:r>
                      <a:endParaRPr lang="en-US" sz="300" b="0" i="0" u="none" strike="noStrike">
                        <a:effectLst/>
                        <a:latin typeface="Arial" panose="020B0604020202020204" pitchFamily="34" charset="0"/>
                      </a:endParaRPr>
                    </a:p>
                  </a:txBody>
                  <a:tcPr marL="2667" marR="2667" marT="2667" marB="0" anchor="ctr"/>
                </a:tc>
                <a:tc>
                  <a:txBody>
                    <a:bodyPr/>
                    <a:lstStyle/>
                    <a:p>
                      <a:pPr algn="ctr" fontAlgn="ctr"/>
                      <a:r>
                        <a:rPr lang="en-US" sz="300" u="none" strike="noStrike">
                          <a:effectLst/>
                        </a:rPr>
                        <a:t>10. COMMENTS</a:t>
                      </a:r>
                      <a:endParaRPr lang="en-US" sz="3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04"/>
                  </a:ext>
                </a:extLst>
              </a:tr>
              <a:tr h="156909">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Sector DELAWARE BAY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05"/>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r h="156909">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Air Station Atlantic City, NJ</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08"/>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9"/>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0"/>
                  </a:ext>
                </a:extLst>
              </a:tr>
              <a:tr h="156909">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USCGC WILLIAM TATE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11"/>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2"/>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3"/>
                  </a:ext>
                </a:extLst>
              </a:tr>
              <a:tr h="156909">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DIRAUX (5NR)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14"/>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5"/>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6"/>
                  </a:ext>
                </a:extLst>
              </a:tr>
              <a:tr h="156909">
                <a:tc rowSpan="3">
                  <a:txBody>
                    <a:bodyPr/>
                    <a:lstStyle/>
                    <a:p>
                      <a:pPr algn="ctr" fontAlgn="ctr"/>
                      <a:r>
                        <a:rPr lang="en-US" sz="300" u="none" strike="noStrike">
                          <a:effectLst/>
                        </a:rPr>
                        <a:t>FORCECOM Norfolk, VA</a:t>
                      </a:r>
                      <a:endParaRPr lang="en-US" sz="3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Training Center Cape May, NJ</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17"/>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8"/>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9"/>
                  </a:ext>
                </a:extLst>
              </a:tr>
              <a:tr h="156909">
                <a:tc rowSpan="3">
                  <a:txBody>
                    <a:bodyPr/>
                    <a:lstStyle/>
                    <a:p>
                      <a:pPr algn="ctr" fontAlgn="ctr"/>
                      <a:r>
                        <a:rPr lang="en-US" sz="300" u="none" strike="noStrike">
                          <a:effectLst/>
                        </a:rPr>
                        <a:t>LANTAREA      NSFCC</a:t>
                      </a:r>
                      <a:endParaRPr lang="en-US" sz="3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Atlantic Strike Team                       Fort Dix, NJ</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0"/>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1"/>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2"/>
                  </a:ext>
                </a:extLst>
              </a:tr>
              <a:tr h="156909">
                <a:tc rowSpan="3">
                  <a:txBody>
                    <a:bodyPr/>
                    <a:lstStyle/>
                    <a:p>
                      <a:pPr algn="ctr" fontAlgn="ctr"/>
                      <a:r>
                        <a:rPr lang="en-US" sz="300" u="none" strike="noStrike">
                          <a:effectLst/>
                        </a:rPr>
                        <a:t>Special Missions Training Center</a:t>
                      </a:r>
                      <a:endParaRPr lang="en-US" sz="300" b="0" i="0" u="none" strike="noStrike">
                        <a:effectLst/>
                        <a:latin typeface="Arial" panose="020B0604020202020204" pitchFamily="34" charset="0"/>
                      </a:endParaRPr>
                    </a:p>
                  </a:txBody>
                  <a:tcPr marL="2667" marR="2667" marT="2667" marB="0" anchor="ctr"/>
                </a:tc>
                <a:tc rowSpan="3" gridSpan="2">
                  <a:txBody>
                    <a:bodyPr/>
                    <a:lstStyle/>
                    <a:p>
                      <a:pPr algn="ctr" fontAlgn="ctr"/>
                      <a:r>
                        <a:rPr lang="fr-FR" sz="600" u="none" strike="noStrike">
                          <a:effectLst/>
                        </a:rPr>
                        <a:t>Deploymnet Training Detachment             Fort Dix, NJ </a:t>
                      </a:r>
                      <a:endParaRPr lang="fr-FR"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3"/>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4"/>
                  </a:ext>
                </a:extLst>
              </a:tr>
              <a:tr h="3004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5"/>
                  </a:ext>
                </a:extLst>
              </a:tr>
              <a:tr h="156909">
                <a:tc rowSpan="3">
                  <a:txBody>
                    <a:bodyPr/>
                    <a:lstStyle/>
                    <a:p>
                      <a:pPr algn="ctr" fontAlgn="ctr"/>
                      <a:r>
                        <a:rPr lang="en-US" sz="600" u="none" strike="noStrike">
                          <a:effectLst/>
                        </a:rPr>
                        <a:t>USCGHQ</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Recruiting Office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6"/>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7"/>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8"/>
                  </a:ext>
                </a:extLst>
              </a:tr>
              <a:tr h="156909">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9"/>
                  </a:ext>
                </a:extLst>
              </a:tr>
              <a:tr h="17132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0"/>
                  </a:ext>
                </a:extLst>
              </a:tr>
              <a:tr h="15690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1"/>
                  </a:ext>
                </a:extLst>
              </a:tr>
              <a:tr h="156909">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32"/>
                  </a:ext>
                </a:extLst>
              </a:tr>
              <a:tr h="16006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3"/>
                  </a:ext>
                </a:extLst>
              </a:tr>
              <a:tr h="16006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4"/>
                  </a:ext>
                </a:extLst>
              </a:tr>
              <a:tr h="189112">
                <a:tc rowSpan="3" gridSpan="2">
                  <a:txBody>
                    <a:bodyPr/>
                    <a:lstStyle/>
                    <a:p>
                      <a:pPr algn="ctr" fontAlgn="ctr"/>
                      <a:r>
                        <a:rPr lang="en-US" sz="500" u="none" strike="noStrike">
                          <a:effectLst/>
                        </a:rPr>
                        <a:t> </a:t>
                      </a:r>
                      <a:endParaRPr lang="en-US" sz="500" b="1" i="0" u="none" strike="noStrike">
                        <a:effectLst/>
                        <a:latin typeface="Arial" panose="020B0604020202020204" pitchFamily="34" charset="0"/>
                      </a:endParaRPr>
                    </a:p>
                  </a:txBody>
                  <a:tcPr marL="2667" marR="2667" marT="2667" marB="0" anchor="ctr"/>
                </a:tc>
                <a:tc rowSpan="3" hMerge="1">
                  <a:txBody>
                    <a:bodyPr/>
                    <a:lstStyle/>
                    <a:p>
                      <a:endParaRPr lang="en-US"/>
                    </a:p>
                  </a:txBody>
                  <a:tcPr/>
                </a:tc>
                <a:tc gridSpan="2">
                  <a:txBody>
                    <a:bodyPr/>
                    <a:lstStyle/>
                    <a:p>
                      <a:pPr algn="ctr" fontAlgn="ctr"/>
                      <a:r>
                        <a:rPr lang="en-US" sz="300" u="none" strike="noStrike">
                          <a:effectLst/>
                        </a:rPr>
                        <a:t>11. TOTAL PERSONNEL REQUIRED</a:t>
                      </a:r>
                      <a:endParaRPr lang="en-US" sz="300" b="0" i="0" u="none" strike="noStrike">
                        <a:effectLst/>
                        <a:latin typeface="Arial" panose="020B0604020202020204" pitchFamily="34" charset="0"/>
                      </a:endParaRPr>
                    </a:p>
                  </a:txBody>
                  <a:tcPr marL="2667" marR="2667" marT="2667" marB="0" anchor="ctr"/>
                </a:tc>
                <a:tc hMerge="1">
                  <a:txBody>
                    <a:bodyPr/>
                    <a:lstStyle/>
                    <a:p>
                      <a:endParaRPr lang="en-US"/>
                    </a:p>
                  </a:txBody>
                  <a:tcP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gridSpan="4">
                  <a:txBody>
                    <a:bodyPr/>
                    <a:lstStyle/>
                    <a:p>
                      <a:pPr algn="l" fontAlgn="t"/>
                      <a:r>
                        <a:rPr lang="en-US" sz="600" u="none" strike="noStrike">
                          <a:effectLst/>
                        </a:rPr>
                        <a:t> </a:t>
                      </a:r>
                      <a:endParaRPr lang="en-US" sz="600" b="0" i="0" u="none" strike="noStrike">
                        <a:effectLst/>
                        <a:latin typeface="Arial" panose="020B0604020202020204" pitchFamily="34" charset="0"/>
                      </a:endParaRPr>
                    </a:p>
                  </a:txBody>
                  <a:tcPr marL="2667" marR="2667" marT="2667"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35"/>
                  </a:ext>
                </a:extLst>
              </a:tr>
              <a:tr h="189112">
                <a:tc gridSpan="2" vMerge="1">
                  <a:txBody>
                    <a:bodyPr/>
                    <a:lstStyle/>
                    <a:p>
                      <a:endParaRPr lang="en-US"/>
                    </a:p>
                  </a:txBody>
                  <a:tcPr/>
                </a:tc>
                <a:tc hMerge="1" vMerge="1">
                  <a:txBody>
                    <a:bodyPr/>
                    <a:lstStyle/>
                    <a:p>
                      <a:endParaRPr lang="en-US"/>
                    </a:p>
                  </a:txBody>
                  <a:tcPr/>
                </a:tc>
                <a:tc gridSpan="2">
                  <a:txBody>
                    <a:bodyPr/>
                    <a:lstStyle/>
                    <a:p>
                      <a:pPr algn="ctr" fontAlgn="ctr"/>
                      <a:r>
                        <a:rPr lang="en-US" sz="300" u="none" strike="noStrike">
                          <a:effectLst/>
                        </a:rPr>
                        <a:t>12. TOTAL PERSONNEL ON HAND</a:t>
                      </a:r>
                      <a:endParaRPr lang="en-US" sz="300" b="0" i="0" u="none" strike="noStrike">
                        <a:effectLst/>
                        <a:latin typeface="Arial" panose="020B0604020202020204" pitchFamily="34" charset="0"/>
                      </a:endParaRPr>
                    </a:p>
                  </a:txBody>
                  <a:tcPr marL="2667" marR="2667" marT="2667" marB="0" anchor="ctr"/>
                </a:tc>
                <a:tc hMerge="1">
                  <a:txBody>
                    <a:bodyPr/>
                    <a:lstStyle/>
                    <a:p>
                      <a:endParaRPr lang="en-US"/>
                    </a:p>
                  </a:txBody>
                  <a:tcP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rowSpan="2" gridSpan="4">
                  <a:txBody>
                    <a:bodyPr/>
                    <a:lstStyle/>
                    <a:p>
                      <a:pPr algn="l" fontAlgn="t"/>
                      <a:endParaRPr lang="en-US" sz="600" b="0" i="0" u="none" strike="noStrike">
                        <a:effectLst/>
                        <a:latin typeface="Arial" panose="020B0604020202020204" pitchFamily="34" charset="0"/>
                      </a:endParaRPr>
                    </a:p>
                  </a:txBody>
                  <a:tcPr marL="2667" marR="2667" marT="2667"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10036"/>
                  </a:ext>
                </a:extLst>
              </a:tr>
              <a:tr h="189112">
                <a:tc gridSpan="2" vMerge="1">
                  <a:txBody>
                    <a:bodyPr/>
                    <a:lstStyle/>
                    <a:p>
                      <a:endParaRPr lang="en-US"/>
                    </a:p>
                  </a:txBody>
                  <a:tcPr/>
                </a:tc>
                <a:tc hMerge="1" vMerge="1">
                  <a:txBody>
                    <a:bodyPr/>
                    <a:lstStyle/>
                    <a:p>
                      <a:endParaRPr lang="en-US"/>
                    </a:p>
                  </a:txBody>
                  <a:tcPr/>
                </a:tc>
                <a:tc gridSpan="2">
                  <a:txBody>
                    <a:bodyPr/>
                    <a:lstStyle/>
                    <a:p>
                      <a:pPr algn="ctr" fontAlgn="ctr"/>
                      <a:r>
                        <a:rPr lang="en-US" sz="300" u="none" strike="noStrike">
                          <a:effectLst/>
                        </a:rPr>
                        <a:t>13. TOTAL PERSONNEL NEEDED</a:t>
                      </a:r>
                      <a:endParaRPr lang="en-US" sz="300" b="0" i="0" u="none" strike="noStrike">
                        <a:effectLst/>
                        <a:latin typeface="Arial" panose="020B0604020202020204" pitchFamily="34" charset="0"/>
                      </a:endParaRPr>
                    </a:p>
                  </a:txBody>
                  <a:tcPr marL="2667" marR="2667" marT="2667" marB="0" anchor="ctr"/>
                </a:tc>
                <a:tc hMerge="1">
                  <a:txBody>
                    <a:bodyPr/>
                    <a:lstStyle/>
                    <a:p>
                      <a:endParaRPr lang="en-US"/>
                    </a:p>
                  </a:txBody>
                  <a:tcP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37"/>
                  </a:ext>
                </a:extLst>
              </a:tr>
              <a:tr h="156909">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38"/>
                  </a:ext>
                </a:extLst>
              </a:tr>
              <a:tr h="156909">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dirty="0">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dirty="0">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39"/>
                  </a:ext>
                </a:extLst>
              </a:tr>
            </a:tbl>
          </a:graphicData>
        </a:graphic>
      </p:graphicFrame>
    </p:spTree>
    <p:extLst>
      <p:ext uri="{BB962C8B-B14F-4D97-AF65-F5344CB8AC3E}">
        <p14:creationId xmlns:p14="http://schemas.microsoft.com/office/powerpoint/2010/main" val="277546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2800" dirty="0"/>
              <a:t>District</a:t>
            </a:r>
            <a:br>
              <a:rPr lang="en-US" altLang="en-US" sz="2800" dirty="0"/>
            </a:br>
            <a:r>
              <a:rPr lang="en-US" altLang="en-US" sz="2800" dirty="0"/>
              <a:t>Incident Management and Preparedness</a:t>
            </a:r>
            <a:endParaRPr lang="en-US" altLang="en-US" sz="2800" dirty="0" smtClean="0"/>
          </a:p>
        </p:txBody>
      </p:sp>
      <p:sp>
        <p:nvSpPr>
          <p:cNvPr id="34819" name="Content Placeholder 2"/>
          <p:cNvSpPr>
            <a:spLocks noGrp="1"/>
          </p:cNvSpPr>
          <p:nvPr>
            <p:ph sz="half" idx="1"/>
          </p:nvPr>
        </p:nvSpPr>
        <p:spPr/>
        <p:txBody>
          <a:bodyPr/>
          <a:lstStyle/>
          <a:p>
            <a:r>
              <a:rPr lang="en-US" altLang="en-US" smtClean="0"/>
              <a:t>New roles, new programs, better support to the Coast Guard.</a:t>
            </a:r>
          </a:p>
          <a:p>
            <a:r>
              <a:rPr lang="en-US" altLang="en-US" smtClean="0"/>
              <a:t>Better information for the Auxiliarist that needs to deploy.</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5775" y="1981200"/>
            <a:ext cx="2857500" cy="1895475"/>
          </a:xfrm>
        </p:spPr>
      </p:pic>
      <p:sp>
        <p:nvSpPr>
          <p:cNvPr id="34821"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E013068D-E955-44FC-9B23-F4475EAFB0E5}" type="slidenum">
              <a:rPr lang="en-US" altLang="en-US" sz="1400" smtClean="0">
                <a:latin typeface="Times New Roman" panose="02020603050405020304" pitchFamily="18" charset="0"/>
              </a:rPr>
              <a:pPr>
                <a:spcBef>
                  <a:spcPct val="0"/>
                </a:spcBef>
                <a:buFontTx/>
                <a:buNone/>
              </a:pPr>
              <a:t>18</a:t>
            </a:fld>
            <a:endParaRPr lang="en-US" altLang="en-US" sz="1400" smtClean="0">
              <a:latin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4411663"/>
            <a:ext cx="22860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64225"/>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2800" dirty="0"/>
              <a:t>District</a:t>
            </a:r>
            <a:br>
              <a:rPr lang="en-US" altLang="en-US" sz="2800" dirty="0"/>
            </a:br>
            <a:r>
              <a:rPr lang="en-US" altLang="en-US" sz="2800" dirty="0"/>
              <a:t>Incident Management and Preparedness</a:t>
            </a:r>
            <a:endParaRPr lang="en-US" altLang="en-US" sz="2800" dirty="0" smtClean="0"/>
          </a:p>
        </p:txBody>
      </p:sp>
      <p:sp>
        <p:nvSpPr>
          <p:cNvPr id="35843" name="Content Placeholder 2"/>
          <p:cNvSpPr>
            <a:spLocks noGrp="1"/>
          </p:cNvSpPr>
          <p:nvPr>
            <p:ph sz="half" idx="1"/>
          </p:nvPr>
        </p:nvSpPr>
        <p:spPr/>
        <p:txBody>
          <a:bodyPr/>
          <a:lstStyle/>
          <a:p>
            <a:r>
              <a:rPr lang="en-US" altLang="en-US" smtClean="0"/>
              <a:t>Information and guidance for better support to our customer.</a:t>
            </a:r>
          </a:p>
          <a:p>
            <a:r>
              <a:rPr lang="en-US" altLang="en-US" smtClean="0"/>
              <a:t>Better support to our membership.</a:t>
            </a:r>
          </a:p>
        </p:txBody>
      </p:sp>
      <p:pic>
        <p:nvPicPr>
          <p:cNvPr id="35844"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1628775"/>
            <a:ext cx="2378075" cy="1330325"/>
          </a:xfrm>
        </p:spPr>
      </p:pic>
      <p:sp>
        <p:nvSpPr>
          <p:cNvPr id="35845"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308B447F-5A31-4709-851B-DE1AD7F43896}" type="slidenum">
              <a:rPr lang="en-US" altLang="en-US" sz="1400" smtClean="0">
                <a:latin typeface="Times New Roman" panose="02020603050405020304" pitchFamily="18" charset="0"/>
              </a:rPr>
              <a:pPr>
                <a:spcBef>
                  <a:spcPct val="0"/>
                </a:spcBef>
                <a:buFontTx/>
                <a:buNone/>
              </a:pPr>
              <a:t>19</a:t>
            </a:fld>
            <a:endParaRPr lang="en-US" altLang="en-US" sz="1400" smtClean="0">
              <a:latin typeface="Times New Roman" panose="02020603050405020304" pitchFamily="18" charset="0"/>
            </a:endParaRPr>
          </a:p>
        </p:txBody>
      </p:sp>
      <p:pic>
        <p:nvPicPr>
          <p:cNvPr id="358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51088"/>
            <a:ext cx="20113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7050" y="4000500"/>
            <a:ext cx="2857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225" y="5784850"/>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AD3E56C9-3841-44FD-ADEB-28D716DC251D}" type="slidenum">
              <a:rPr lang="en-US" altLang="en-US" sz="1400" smtClean="0">
                <a:latin typeface="Times New Roman" panose="02020603050405020304" pitchFamily="18" charset="0"/>
              </a:rPr>
              <a:pPr>
                <a:spcBef>
                  <a:spcPct val="0"/>
                </a:spcBef>
                <a:buFontTx/>
                <a:buNone/>
              </a:pPr>
              <a:t>2</a:t>
            </a:fld>
            <a:endParaRPr lang="en-US" altLang="en-US" sz="1400" smtClean="0">
              <a:latin typeface="Times New Roman" panose="02020603050405020304" pitchFamily="18" charset="0"/>
            </a:endParaRPr>
          </a:p>
        </p:txBody>
      </p:sp>
      <p:sp>
        <p:nvSpPr>
          <p:cNvPr id="20483" name="Rectangle 2"/>
          <p:cNvSpPr>
            <a:spLocks noGrp="1" noChangeArrowheads="1"/>
          </p:cNvSpPr>
          <p:nvPr>
            <p:ph type="title"/>
          </p:nvPr>
        </p:nvSpPr>
        <p:spPr/>
        <p:txBody>
          <a:bodyPr/>
          <a:lstStyle/>
          <a:p>
            <a:pPr eaLnBrk="1" hangingPunct="1"/>
            <a:r>
              <a:rPr lang="en-US" altLang="en-US" smtClean="0"/>
              <a:t>Incident Management and Preparedness (IM)</a:t>
            </a:r>
          </a:p>
        </p:txBody>
      </p:sp>
      <p:sp>
        <p:nvSpPr>
          <p:cNvPr id="20484" name="Rectangle 3"/>
          <p:cNvSpPr>
            <a:spLocks noGrp="1" noChangeArrowheads="1"/>
          </p:cNvSpPr>
          <p:nvPr>
            <p:ph type="body" idx="1"/>
          </p:nvPr>
        </p:nvSpPr>
        <p:spPr/>
        <p:txBody>
          <a:bodyPr/>
          <a:lstStyle/>
          <a:p>
            <a:pPr eaLnBrk="1" hangingPunct="1"/>
            <a:r>
              <a:rPr lang="en-US" altLang="en-US" b="1" dirty="0" smtClean="0"/>
              <a:t>IT’S A </a:t>
            </a:r>
            <a:r>
              <a:rPr lang="en-US" altLang="en-US" b="1" u="sng" dirty="0" smtClean="0">
                <a:solidFill>
                  <a:schemeClr val="accent1"/>
                </a:solidFill>
              </a:rPr>
              <a:t>NEW BALLGAME </a:t>
            </a:r>
            <a:r>
              <a:rPr lang="en-US" altLang="en-US" b="1" dirty="0" smtClean="0"/>
              <a:t>!!</a:t>
            </a:r>
          </a:p>
          <a:p>
            <a:pPr lvl="1" eaLnBrk="1" hangingPunct="1">
              <a:buFont typeface="Arial" panose="020B0604020202020204" pitchFamily="34" charset="0"/>
              <a:buChar char="•"/>
            </a:pPr>
            <a:r>
              <a:rPr lang="en-US" altLang="en-US" b="1" dirty="0" smtClean="0"/>
              <a:t>CHANGE IN OUR CONCEPT OF OPERATIONS. (</a:t>
            </a:r>
            <a:r>
              <a:rPr lang="en-US" altLang="en-US" b="1" u="sng" dirty="0" smtClean="0">
                <a:solidFill>
                  <a:srgbClr val="FFC000"/>
                </a:solidFill>
              </a:rPr>
              <a:t>Planning</a:t>
            </a:r>
            <a:r>
              <a:rPr lang="en-US" altLang="en-US" b="1" dirty="0" smtClean="0"/>
              <a:t> vs. Reacting)</a:t>
            </a:r>
          </a:p>
          <a:p>
            <a:pPr lvl="1" eaLnBrk="1" hangingPunct="1">
              <a:buFont typeface="Arial" panose="020B0604020202020204" pitchFamily="34" charset="0"/>
              <a:buChar char="•"/>
            </a:pPr>
            <a:r>
              <a:rPr lang="en-US" altLang="en-US" b="1" dirty="0" smtClean="0"/>
              <a:t>IT IS A NEW PARADIGM. </a:t>
            </a:r>
          </a:p>
          <a:p>
            <a:pPr lvl="1" eaLnBrk="1" hangingPunct="1">
              <a:buFont typeface="Arial" panose="020B0604020202020204" pitchFamily="34" charset="0"/>
              <a:buChar char="•"/>
            </a:pPr>
            <a:r>
              <a:rPr lang="en-US" altLang="en-US" b="1" dirty="0" smtClean="0"/>
              <a:t>ZIG ZIGLER put it this way - “ WE NEED TO GET RID OF THE STINKING </a:t>
            </a:r>
            <a:r>
              <a:rPr lang="en-US" altLang="en-US" b="1" dirty="0"/>
              <a:t>T</a:t>
            </a:r>
            <a:r>
              <a:rPr lang="en-US" altLang="en-US" b="1" dirty="0" smtClean="0"/>
              <a:t>HINKING AND DO A CHECK UP FROM THE NECK UP.”</a:t>
            </a:r>
          </a:p>
          <a:p>
            <a:pPr lvl="1" eaLnBrk="1" hangingPunct="1">
              <a:buFont typeface="Arial" panose="020B0604020202020204" pitchFamily="34" charset="0"/>
              <a:buChar char="•"/>
            </a:pPr>
            <a:endParaRPr lang="en-US" altLang="en-US" b="1" dirty="0" smtClean="0"/>
          </a:p>
        </p:txBody>
      </p:sp>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75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600" dirty="0"/>
              <a:t>District</a:t>
            </a:r>
            <a:br>
              <a:rPr lang="en-US" altLang="en-US" sz="3600" dirty="0"/>
            </a:br>
            <a:r>
              <a:rPr lang="en-US" altLang="en-US" sz="3600" dirty="0"/>
              <a:t>Incident Management and Preparedness</a:t>
            </a:r>
            <a:endParaRPr lang="en-US" altLang="en-US" sz="3600" dirty="0" smtClean="0"/>
          </a:p>
        </p:txBody>
      </p:sp>
      <p:sp>
        <p:nvSpPr>
          <p:cNvPr id="6" name="Content Placeholder 5"/>
          <p:cNvSpPr>
            <a:spLocks noGrp="1"/>
          </p:cNvSpPr>
          <p:nvPr>
            <p:ph idx="1"/>
          </p:nvPr>
        </p:nvSpPr>
        <p:spPr/>
        <p:txBody>
          <a:bodyPr/>
          <a:lstStyle/>
          <a:p>
            <a:pPr>
              <a:defRPr/>
            </a:pPr>
            <a:endParaRPr lang="en-US" dirty="0" smtClean="0"/>
          </a:p>
          <a:p>
            <a:pPr>
              <a:defRPr/>
            </a:pPr>
            <a:endParaRPr lang="en-US" dirty="0"/>
          </a:p>
          <a:p>
            <a:pPr marL="0" indent="0" algn="ctr">
              <a:buFontTx/>
              <a:buNone/>
              <a:defRPr/>
            </a:pPr>
            <a:r>
              <a:rPr lang="en-US" sz="8800" b="1" dirty="0" smtClean="0"/>
              <a:t>Q &amp; A</a:t>
            </a:r>
          </a:p>
        </p:txBody>
      </p:sp>
      <p:sp>
        <p:nvSpPr>
          <p:cNvPr id="36868"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83AF41CE-6E04-4016-974D-B946C28A1815}" type="slidenum">
              <a:rPr lang="en-US" altLang="en-US" sz="1400" smtClean="0">
                <a:latin typeface="Times New Roman" panose="02020603050405020304" pitchFamily="18" charset="0"/>
              </a:rPr>
              <a:pPr>
                <a:spcBef>
                  <a:spcPct val="0"/>
                </a:spcBef>
                <a:buFontTx/>
                <a:buNone/>
              </a:pPr>
              <a:t>20</a:t>
            </a:fld>
            <a:endParaRPr lang="en-US" altLang="en-US" sz="1400" smtClean="0">
              <a:latin typeface="Times New Roman" panose="02020603050405020304" pitchFamily="18" charset="0"/>
            </a:endParaRPr>
          </a:p>
        </p:txBody>
      </p:sp>
      <p:pic>
        <p:nvPicPr>
          <p:cNvPr id="368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88025"/>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F2689929-0E33-4EE4-BBD2-60BEBD82A2A7}" type="slidenum">
              <a:rPr lang="en-US" altLang="en-US" sz="1400" smtClean="0">
                <a:latin typeface="Times New Roman" panose="02020603050405020304" pitchFamily="18" charset="0"/>
              </a:rPr>
              <a:pPr>
                <a:spcBef>
                  <a:spcPct val="0"/>
                </a:spcBef>
                <a:buFontTx/>
                <a:buNone/>
              </a:pPr>
              <a:t>21</a:t>
            </a:fld>
            <a:endParaRPr lang="en-US" altLang="en-US" sz="1400" smtClean="0">
              <a:latin typeface="Times New Roman" panose="02020603050405020304" pitchFamily="18" charset="0"/>
            </a:endParaRPr>
          </a:p>
        </p:txBody>
      </p:sp>
      <p:pic>
        <p:nvPicPr>
          <p:cNvPr id="37891"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 y="4343400"/>
            <a:ext cx="2286000" cy="2286000"/>
          </a:xfrm>
        </p:spPr>
      </p:pic>
      <p:pic>
        <p:nvPicPr>
          <p:cNvPr id="3789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386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09713"/>
            <a:ext cx="21082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3113" y="914400"/>
            <a:ext cx="2925762"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t>IM – USCG/Auxiliary</a:t>
            </a:r>
          </a:p>
        </p:txBody>
      </p:sp>
      <p:sp>
        <p:nvSpPr>
          <p:cNvPr id="22531" name="Content Placeholder 4"/>
          <p:cNvSpPr>
            <a:spLocks noGrp="1"/>
          </p:cNvSpPr>
          <p:nvPr>
            <p:ph sz="half" idx="1"/>
          </p:nvPr>
        </p:nvSpPr>
        <p:spPr>
          <a:xfrm>
            <a:off x="685800" y="1981199"/>
            <a:ext cx="4191000" cy="4202113"/>
          </a:xfrm>
        </p:spPr>
        <p:txBody>
          <a:bodyPr/>
          <a:lstStyle/>
          <a:p>
            <a:pPr eaLnBrk="1" hangingPunct="1"/>
            <a:r>
              <a:rPr lang="en-US" altLang="en-US" dirty="0" smtClean="0"/>
              <a:t>Vice Commandant stated 2 ½ years ago-change or there will be no funding.   </a:t>
            </a:r>
          </a:p>
          <a:p>
            <a:pPr eaLnBrk="1" hangingPunct="1"/>
            <a:r>
              <a:rPr lang="en-US" altLang="en-US" dirty="0" smtClean="0"/>
              <a:t>Sequestration – lack of funding.</a:t>
            </a:r>
          </a:p>
          <a:p>
            <a:pPr eaLnBrk="1" hangingPunct="1"/>
            <a:r>
              <a:rPr lang="en-US" altLang="en-US" dirty="0" smtClean="0"/>
              <a:t>Requires more </a:t>
            </a:r>
            <a:r>
              <a:rPr lang="en-US" altLang="en-US" u="sng" dirty="0" smtClean="0"/>
              <a:t>planning</a:t>
            </a:r>
            <a:r>
              <a:rPr lang="en-US" altLang="en-US" dirty="0" smtClean="0"/>
              <a:t>/change. </a:t>
            </a:r>
          </a:p>
        </p:txBody>
      </p:sp>
      <p:pic>
        <p:nvPicPr>
          <p:cNvPr id="22532"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5764" y="3059113"/>
            <a:ext cx="1562100" cy="1962150"/>
          </a:xfrm>
        </p:spPr>
      </p:pic>
      <p:sp>
        <p:nvSpPr>
          <p:cNvPr id="22533" name="Slide Number Placeholder 3"/>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1FC4DFBA-1502-42CD-B64B-113C3861D5FA}" type="slidenum">
              <a:rPr lang="en-US" altLang="en-US" sz="1400" smtClean="0">
                <a:latin typeface="Times New Roman" panose="02020603050405020304" pitchFamily="18" charset="0"/>
              </a:rPr>
              <a:pPr>
                <a:spcBef>
                  <a:spcPct val="0"/>
                </a:spcBef>
                <a:buFontTx/>
                <a:buNone/>
              </a:pPr>
              <a:t>3</a:t>
            </a:fld>
            <a:endParaRPr lang="en-US" altLang="en-US" sz="1400" smtClean="0">
              <a:latin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52600"/>
            <a:ext cx="1508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69163" y="3259138"/>
            <a:ext cx="16319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5086350"/>
            <a:ext cx="16462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6172200" y="2747963"/>
            <a:ext cx="381000" cy="311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1"/>
          </p:cNvCxnSpPr>
          <p:nvPr/>
        </p:nvCxnSpPr>
        <p:spPr>
          <a:xfrm flipV="1">
            <a:off x="6321425" y="3806825"/>
            <a:ext cx="947738" cy="88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1"/>
          </p:cNvCxnSpPr>
          <p:nvPr/>
        </p:nvCxnSpPr>
        <p:spPr>
          <a:xfrm>
            <a:off x="6000750" y="5086350"/>
            <a:ext cx="628650" cy="549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54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784850"/>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IM – USCG/Auxiliary</a:t>
            </a:r>
            <a:endParaRPr lang="en-US" dirty="0"/>
          </a:p>
        </p:txBody>
      </p:sp>
      <p:sp>
        <p:nvSpPr>
          <p:cNvPr id="10" name="Text Placeholder 9"/>
          <p:cNvSpPr>
            <a:spLocks noGrp="1"/>
          </p:cNvSpPr>
          <p:nvPr>
            <p:ph type="body" idx="1"/>
          </p:nvPr>
        </p:nvSpPr>
        <p:spPr>
          <a:xfrm>
            <a:off x="630238" y="1681162"/>
            <a:ext cx="3868737" cy="4186237"/>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8" name="Picture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04800" y="5819063"/>
            <a:ext cx="920576" cy="9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4"/>
          </p:nvPr>
        </p:nvSpPr>
        <p:spPr>
          <a:xfrm>
            <a:off x="1295400" y="1681162"/>
            <a:ext cx="7221538" cy="4508501"/>
          </a:xfrm>
        </p:spPr>
        <p:txBody>
          <a:bodyPr/>
          <a:lstStyle/>
          <a:p>
            <a:r>
              <a:rPr lang="en-US" b="1" dirty="0" smtClean="0"/>
              <a:t>November 2014 - Incident Management and Preparedness came of age in the Auxiliary.</a:t>
            </a:r>
          </a:p>
          <a:p>
            <a:r>
              <a:rPr lang="en-US" b="1" dirty="0" smtClean="0">
                <a:solidFill>
                  <a:srgbClr val="FFFF00"/>
                </a:solidFill>
              </a:rPr>
              <a:t>Preparedness</a:t>
            </a:r>
            <a:r>
              <a:rPr lang="en-US" b="1" dirty="0" smtClean="0"/>
              <a:t> is now a mainstay for the future.</a:t>
            </a:r>
          </a:p>
          <a:p>
            <a:r>
              <a:rPr lang="en-US" b="1" dirty="0" smtClean="0"/>
              <a:t>Mission enhancement for the future – Training to support the AD in the future.  </a:t>
            </a:r>
            <a:endParaRPr lang="en-US" b="1" dirty="0"/>
          </a:p>
        </p:txBody>
      </p:sp>
      <p:sp>
        <p:nvSpPr>
          <p:cNvPr id="5" name="Slide Number Placeholder 4"/>
          <p:cNvSpPr>
            <a:spLocks noGrp="1"/>
          </p:cNvSpPr>
          <p:nvPr>
            <p:ph type="sldNum" sz="quarter" idx="12"/>
          </p:nvPr>
        </p:nvSpPr>
        <p:spPr/>
        <p:txBody>
          <a:bodyPr/>
          <a:lstStyle/>
          <a:p>
            <a:pPr>
              <a:defRPr/>
            </a:pPr>
            <a:fld id="{B1EA30B5-2831-4495-AFE2-B8EC803AABB2}" type="slidenum">
              <a:rPr lang="en-US" altLang="en-US" smtClean="0"/>
              <a:pPr>
                <a:defRPr/>
              </a:pPr>
              <a:t>4</a:t>
            </a:fld>
            <a:endParaRPr lang="en-US" altLang="en-US" dirty="0"/>
          </a:p>
        </p:txBody>
      </p:sp>
    </p:spTree>
    <p:extLst>
      <p:ext uri="{BB962C8B-B14F-4D97-AF65-F5344CB8AC3E}">
        <p14:creationId xmlns:p14="http://schemas.microsoft.com/office/powerpoint/2010/main" val="2125661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IM - USCG</a:t>
            </a:r>
          </a:p>
        </p:txBody>
      </p:sp>
      <p:sp>
        <p:nvSpPr>
          <p:cNvPr id="24579" name="Content Placeholder 2"/>
          <p:cNvSpPr>
            <a:spLocks noGrp="1"/>
          </p:cNvSpPr>
          <p:nvPr>
            <p:ph sz="half" idx="1"/>
          </p:nvPr>
        </p:nvSpPr>
        <p:spPr>
          <a:xfrm>
            <a:off x="685800" y="1981200"/>
            <a:ext cx="4724400" cy="4114800"/>
          </a:xfrm>
        </p:spPr>
        <p:txBody>
          <a:bodyPr/>
          <a:lstStyle/>
          <a:p>
            <a:pPr eaLnBrk="1" hangingPunct="1"/>
            <a:r>
              <a:rPr lang="en-US" altLang="en-US" dirty="0" smtClean="0"/>
              <a:t>IM started changing in USCG following DWH.</a:t>
            </a:r>
          </a:p>
          <a:p>
            <a:pPr eaLnBrk="1" hangingPunct="1"/>
            <a:r>
              <a:rPr lang="en-US" altLang="en-US" dirty="0" smtClean="0"/>
              <a:t>Consolidated IM into its own Directorate.</a:t>
            </a:r>
          </a:p>
          <a:p>
            <a:pPr eaLnBrk="1" hangingPunct="1"/>
            <a:r>
              <a:rPr lang="en-US" altLang="en-US" dirty="0" smtClean="0"/>
              <a:t>Lead by RADM(Ret) Mary Landry</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4008755"/>
            <a:ext cx="1529542" cy="2103120"/>
          </a:xfrm>
        </p:spPr>
      </p:pic>
      <p:sp>
        <p:nvSpPr>
          <p:cNvPr id="24581"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B1BAD187-2C79-41EE-BA0E-665D4211C8E1}" type="slidenum">
              <a:rPr lang="en-US" altLang="en-US" sz="1400" smtClean="0">
                <a:latin typeface="Times New Roman" panose="02020603050405020304" pitchFamily="18" charset="0"/>
              </a:rPr>
              <a:pPr>
                <a:spcBef>
                  <a:spcPct val="0"/>
                </a:spcBef>
                <a:buFontTx/>
                <a:buNone/>
              </a:pPr>
              <a:t>5</a:t>
            </a:fld>
            <a:endParaRPr lang="en-US" altLang="en-US" sz="1400" smtClean="0">
              <a:latin typeface="Times New Roman" panose="02020603050405020304" pitchFamily="18" charset="0"/>
            </a:endParaRPr>
          </a:p>
        </p:txBody>
      </p:sp>
      <p:pic>
        <p:nvPicPr>
          <p:cNvPr id="245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4381" y="1471136"/>
            <a:ext cx="2209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013409"/>
            <a:ext cx="152853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425" y="5715000"/>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H="1">
            <a:off x="6019800" y="3117374"/>
            <a:ext cx="228600" cy="845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15200" y="3117374"/>
            <a:ext cx="535665" cy="845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IM - Auxiliary</a:t>
            </a:r>
          </a:p>
        </p:txBody>
      </p:sp>
      <p:sp>
        <p:nvSpPr>
          <p:cNvPr id="25603"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2011F828-B2A6-425A-B1CD-E52724BD8349}" type="slidenum">
              <a:rPr lang="en-US" altLang="en-US" sz="1400" smtClean="0">
                <a:latin typeface="Times New Roman" panose="02020603050405020304" pitchFamily="18" charset="0"/>
              </a:rPr>
              <a:pPr>
                <a:spcBef>
                  <a:spcPct val="0"/>
                </a:spcBef>
                <a:buFontTx/>
                <a:buNone/>
              </a:pPr>
              <a:t>6</a:t>
            </a:fld>
            <a:endParaRPr lang="en-US" altLang="en-US" sz="1400" smtClean="0">
              <a:latin typeface="Times New Roman" panose="02020603050405020304" pitchFamily="18" charset="0"/>
            </a:endParaRPr>
          </a:p>
        </p:txBody>
      </p:sp>
      <p:sp>
        <p:nvSpPr>
          <p:cNvPr id="25604" name="Content Placeholder 11"/>
          <p:cNvSpPr>
            <a:spLocks noGrp="1"/>
          </p:cNvSpPr>
          <p:nvPr>
            <p:ph sz="half" idx="1"/>
          </p:nvPr>
        </p:nvSpPr>
        <p:spPr>
          <a:xfrm>
            <a:off x="1035191" y="1958959"/>
            <a:ext cx="4081463" cy="4114800"/>
          </a:xfrm>
        </p:spPr>
        <p:txBody>
          <a:bodyPr/>
          <a:lstStyle/>
          <a:p>
            <a:pPr eaLnBrk="1" hangingPunct="1"/>
            <a:r>
              <a:rPr lang="en-US" altLang="en-US" sz="2800" dirty="0" smtClean="0"/>
              <a:t>NACO – Direction for the future – </a:t>
            </a:r>
            <a:r>
              <a:rPr lang="en-US" altLang="en-US" sz="2800" u="sng" dirty="0" smtClean="0"/>
              <a:t>more planning</a:t>
            </a:r>
            <a:r>
              <a:rPr lang="en-US" altLang="en-US" sz="2800" dirty="0" smtClean="0"/>
              <a:t>.</a:t>
            </a:r>
          </a:p>
          <a:p>
            <a:pPr eaLnBrk="1" hangingPunct="1"/>
            <a:r>
              <a:rPr lang="en-US" altLang="en-US" sz="2800" dirty="0" smtClean="0"/>
              <a:t>S4S. [National   website]</a:t>
            </a:r>
          </a:p>
          <a:p>
            <a:pPr eaLnBrk="1" hangingPunct="1"/>
            <a:r>
              <a:rPr lang="en-US" altLang="en-US" sz="2800" dirty="0" smtClean="0"/>
              <a:t>National Strategic Plan.</a:t>
            </a:r>
          </a:p>
          <a:p>
            <a:pPr eaLnBrk="1" hangingPunct="1"/>
            <a:r>
              <a:rPr lang="en-US" altLang="en-US" sz="2800" dirty="0" smtClean="0"/>
              <a:t>Guidance for the future. (5 Yrs. for Planning)</a:t>
            </a:r>
          </a:p>
          <a:p>
            <a:pPr eaLnBrk="1" hangingPunct="1"/>
            <a:endParaRPr lang="en-US" altLang="en-US" sz="2800" dirty="0" smtClean="0"/>
          </a:p>
        </p:txBody>
      </p:sp>
      <p:pic>
        <p:nvPicPr>
          <p:cNvPr id="25605"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00663" y="1676400"/>
            <a:ext cx="1536700" cy="1920875"/>
          </a:xfr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819400"/>
            <a:ext cx="157941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959" y="4267200"/>
            <a:ext cx="1694641" cy="233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21363"/>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3075922" y="3657600"/>
            <a:ext cx="4086878" cy="327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343400" y="4419600"/>
            <a:ext cx="1048559" cy="14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91000" y="4876800"/>
            <a:ext cx="1676400" cy="555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Incident Management New Directions</a:t>
            </a:r>
          </a:p>
        </p:txBody>
      </p:sp>
      <p:sp>
        <p:nvSpPr>
          <p:cNvPr id="26627" name="Content Placeholder 2"/>
          <p:cNvSpPr>
            <a:spLocks noGrp="1"/>
          </p:cNvSpPr>
          <p:nvPr>
            <p:ph sz="half" idx="1"/>
          </p:nvPr>
        </p:nvSpPr>
        <p:spPr>
          <a:xfrm>
            <a:off x="685800" y="1981200"/>
            <a:ext cx="8153400" cy="4114800"/>
          </a:xfrm>
        </p:spPr>
        <p:txBody>
          <a:bodyPr/>
          <a:lstStyle/>
          <a:p>
            <a:pPr eaLnBrk="1" hangingPunct="1"/>
            <a:r>
              <a:rPr lang="en-US" altLang="en-US" dirty="0" smtClean="0"/>
              <a:t>Incident Management &amp; Preparedness Directorate [Q] – New Directions.</a:t>
            </a:r>
          </a:p>
          <a:p>
            <a:pPr eaLnBrk="1" hangingPunct="1"/>
            <a:r>
              <a:rPr lang="en-US" altLang="en-US" dirty="0" smtClean="0"/>
              <a:t>A top priority of the </a:t>
            </a:r>
            <a:r>
              <a:rPr lang="en-US" altLang="en-US" u="sng" dirty="0" smtClean="0"/>
              <a:t>National Strategic Plan </a:t>
            </a:r>
            <a:r>
              <a:rPr lang="en-US" altLang="en-US" dirty="0" smtClean="0"/>
              <a:t>is a total GAP Analysis review of CG needs vs. Auxiliary support capabilities.</a:t>
            </a:r>
          </a:p>
          <a:p>
            <a:pPr eaLnBrk="1" hangingPunct="1"/>
            <a:r>
              <a:rPr lang="en-US" altLang="en-US" dirty="0" smtClean="0"/>
              <a:t>New National level reporting requirements concerning District readiness. (PAL)</a:t>
            </a:r>
          </a:p>
        </p:txBody>
      </p:sp>
      <p:sp>
        <p:nvSpPr>
          <p:cNvPr id="26628"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ED8EE17B-12B7-4559-86DD-BCC74E78E037}" type="slidenum">
              <a:rPr lang="en-US" altLang="en-US" sz="1400" smtClean="0">
                <a:latin typeface="Times New Roman" panose="02020603050405020304" pitchFamily="18" charset="0"/>
              </a:rPr>
              <a:pPr>
                <a:spcBef>
                  <a:spcPct val="0"/>
                </a:spcBef>
                <a:buFontTx/>
                <a:buNone/>
              </a:pPr>
              <a:t>7</a:t>
            </a:fld>
            <a:endParaRPr lang="en-US" altLang="en-US" sz="1400" smtClean="0">
              <a:latin typeface="Times New Roman" panose="02020603050405020304" pitchFamily="18" charset="0"/>
            </a:endParaRPr>
          </a:p>
        </p:txBody>
      </p:sp>
      <p:pic>
        <p:nvPicPr>
          <p:cNvPr id="266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 y="5781675"/>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pPr eaLnBrk="1" hangingPunct="1"/>
            <a:r>
              <a:rPr lang="en-US" altLang="en-US" smtClean="0"/>
              <a:t>New Directions</a:t>
            </a:r>
          </a:p>
        </p:txBody>
      </p:sp>
      <p:sp>
        <p:nvSpPr>
          <p:cNvPr id="7" name="Content Placeholder 6"/>
          <p:cNvSpPr>
            <a:spLocks noGrp="1"/>
          </p:cNvSpPr>
          <p:nvPr>
            <p:ph idx="1"/>
          </p:nvPr>
        </p:nvSpPr>
        <p:spPr/>
        <p:txBody>
          <a:bodyPr/>
          <a:lstStyle/>
          <a:p>
            <a:pPr eaLnBrk="1" hangingPunct="1">
              <a:defRPr/>
            </a:pPr>
            <a:r>
              <a:rPr lang="en-US" dirty="0" smtClean="0"/>
              <a:t>Specific timelines have been established to make contact w/ CG units and Sectors for review of CG needs .</a:t>
            </a:r>
          </a:p>
          <a:p>
            <a:pPr marL="0" indent="0" eaLnBrk="1" hangingPunct="1">
              <a:buFontTx/>
              <a:buNone/>
              <a:defRPr/>
            </a:pPr>
            <a:endParaRPr lang="en-US" sz="1800" dirty="0" smtClean="0"/>
          </a:p>
          <a:p>
            <a:pPr eaLnBrk="1" hangingPunct="1">
              <a:defRPr/>
            </a:pPr>
            <a:r>
              <a:rPr lang="en-US" dirty="0" smtClean="0"/>
              <a:t>New District Level Staff Position developed to assist DCO’s in their preparedness efforts.</a:t>
            </a:r>
          </a:p>
          <a:p>
            <a:pPr eaLnBrk="1" hangingPunct="1">
              <a:defRPr/>
            </a:pPr>
            <a:endParaRPr lang="en-US" dirty="0" smtClean="0"/>
          </a:p>
          <a:p>
            <a:pPr eaLnBrk="1" hangingPunct="1">
              <a:defRPr/>
            </a:pPr>
            <a:endParaRPr lang="en-US" dirty="0" smtClean="0"/>
          </a:p>
        </p:txBody>
      </p:sp>
      <p:sp>
        <p:nvSpPr>
          <p:cNvPr id="27652"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C09F5760-EC57-4DF2-9580-7375DCF54F0B}" type="slidenum">
              <a:rPr lang="en-US" altLang="en-US" sz="1400" smtClean="0">
                <a:latin typeface="Times New Roman" panose="02020603050405020304" pitchFamily="18" charset="0"/>
              </a:rPr>
              <a:pPr>
                <a:spcBef>
                  <a:spcPct val="0"/>
                </a:spcBef>
                <a:buFontTx/>
                <a:buNone/>
              </a:pPr>
              <a:t>8</a:t>
            </a:fld>
            <a:endParaRPr lang="en-US" altLang="en-US" sz="1400" smtClean="0">
              <a:latin typeface="Times New Roman" panose="02020603050405020304" pitchFamily="18" charset="0"/>
            </a:endParaRPr>
          </a:p>
        </p:txBody>
      </p:sp>
      <p:pic>
        <p:nvPicPr>
          <p:cNvPr id="276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92788"/>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pPr eaLnBrk="1" hangingPunct="1"/>
            <a:r>
              <a:rPr lang="en-US" altLang="en-US" smtClean="0"/>
              <a:t>New Directions</a:t>
            </a:r>
          </a:p>
        </p:txBody>
      </p:sp>
      <p:sp>
        <p:nvSpPr>
          <p:cNvPr id="12291" name="Content Placeholder 6"/>
          <p:cNvSpPr>
            <a:spLocks noGrp="1"/>
          </p:cNvSpPr>
          <p:nvPr>
            <p:ph idx="1"/>
          </p:nvPr>
        </p:nvSpPr>
        <p:spPr/>
        <p:txBody>
          <a:bodyPr/>
          <a:lstStyle/>
          <a:p>
            <a:pPr eaLnBrk="1" hangingPunct="1">
              <a:defRPr/>
            </a:pPr>
            <a:r>
              <a:rPr lang="en-US" altLang="en-US" dirty="0" smtClean="0"/>
              <a:t>DSO-IM works closely with ASC’s and other DSO’s to meet the readiness planning requirements.</a:t>
            </a:r>
          </a:p>
          <a:p>
            <a:pPr marL="0" indent="0" eaLnBrk="1" hangingPunct="1">
              <a:buFontTx/>
              <a:buNone/>
              <a:defRPr/>
            </a:pPr>
            <a:endParaRPr lang="en-US" altLang="en-US" sz="1800" dirty="0" smtClean="0"/>
          </a:p>
          <a:p>
            <a:pPr eaLnBrk="1" hangingPunct="1">
              <a:defRPr/>
            </a:pPr>
            <a:r>
              <a:rPr lang="en-US" altLang="en-US" dirty="0" smtClean="0"/>
              <a:t>GAP Analysis needs are to be determined and completed by 30 June 2016 with a report to the NEXCOM.</a:t>
            </a:r>
          </a:p>
          <a:p>
            <a:pPr eaLnBrk="1" hangingPunct="1">
              <a:defRPr/>
            </a:pPr>
            <a:endParaRPr lang="en-US" altLang="en-US" dirty="0" smtClean="0"/>
          </a:p>
        </p:txBody>
      </p:sp>
      <p:sp>
        <p:nvSpPr>
          <p:cNvPr id="28676" name="Slide Number Placeholder 4"/>
          <p:cNvSpPr>
            <a:spLocks noGrp="1"/>
          </p:cNvSpPr>
          <p:nvPr>
            <p:ph type="sldNum" sz="quarter" idx="12"/>
          </p:nvPr>
        </p:nvSpPr>
        <p:spPr>
          <a:noFill/>
        </p:spPr>
        <p:txBody>
          <a:bodyPr/>
          <a:lstStyle>
            <a:lvl1pPr>
              <a:spcBef>
                <a:spcPct val="20000"/>
              </a:spcBef>
              <a:buChar char="•"/>
              <a:defRPr sz="3200">
                <a:solidFill>
                  <a:schemeClr val="bg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bg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bg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bg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Times New Roman" panose="02020603050405020304" pitchFamily="18" charset="0"/>
              </a:defRPr>
            </a:lvl9pPr>
          </a:lstStyle>
          <a:p>
            <a:pPr>
              <a:spcBef>
                <a:spcPct val="0"/>
              </a:spcBef>
              <a:buFontTx/>
              <a:buNone/>
            </a:pPr>
            <a:fld id="{76925A7B-0A2C-41CE-9FEB-975B2BC50ACA}" type="slidenum">
              <a:rPr lang="en-US" altLang="en-US" sz="1400" smtClean="0">
                <a:latin typeface="Times New Roman" panose="02020603050405020304" pitchFamily="18" charset="0"/>
              </a:rPr>
              <a:pPr>
                <a:spcBef>
                  <a:spcPct val="0"/>
                </a:spcBef>
                <a:buFontTx/>
                <a:buNone/>
              </a:pPr>
              <a:t>9</a:t>
            </a:fld>
            <a:endParaRPr lang="en-US" altLang="en-US" sz="1400" smtClean="0">
              <a:latin typeface="Times New Roman" panose="02020603050405020304" pitchFamily="18" charset="0"/>
            </a:endParaRPr>
          </a:p>
        </p:txBody>
      </p:sp>
      <p:pic>
        <p:nvPicPr>
          <p:cNvPr id="286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16600"/>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cident Management PPT [Compatibility Mode]" id="{3E26DC33-DD7A-439C-8B14-55301BD63AFD}" vid="{F47E3005-20A1-44C3-922E-108D0B1D1348}"/>
    </a:ext>
  </a:extLst>
</a:theme>
</file>

<file path=ppt/theme/theme2.xml><?xml version="1.0" encoding="utf-8"?>
<a:theme xmlns:a="http://schemas.openxmlformats.org/drawingml/2006/main" name="1_Office Theme">
  <a:themeElements>
    <a:clrScheme name="AUX_Q">
      <a:dk1>
        <a:srgbClr val="002F66"/>
      </a:dk1>
      <a:lt1>
        <a:sysClr val="window" lastClr="FFFFFF"/>
      </a:lt1>
      <a:dk2>
        <a:srgbClr val="014694"/>
      </a:dk2>
      <a:lt2>
        <a:srgbClr val="E7E6E6"/>
      </a:lt2>
      <a:accent1>
        <a:srgbClr val="002F66"/>
      </a:accent1>
      <a:accent2>
        <a:srgbClr val="EB3A45"/>
      </a:accent2>
      <a:accent3>
        <a:srgbClr val="074694"/>
      </a:accent3>
      <a:accent4>
        <a:srgbClr val="EBD41D"/>
      </a:accent4>
      <a:accent5>
        <a:srgbClr val="3F3F3F"/>
      </a:accent5>
      <a:accent6>
        <a:srgbClr val="BFBFB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ncident Management PPT [Compatibility Mode]" id="{3E26DC33-DD7A-439C-8B14-55301BD63AFD}" vid="{B5CB29FA-743E-46D9-BAFA-86A6A707060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Whirlpool 2">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Whirlpool 2">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Incident Management PPT</Template>
  <TotalTime>841</TotalTime>
  <Words>1353</Words>
  <Application>Microsoft Macintosh PowerPoint</Application>
  <PresentationFormat>On-screen Show (4:3)</PresentationFormat>
  <Paragraphs>1168</Paragraphs>
  <Slides>21</Slides>
  <Notes>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District Incident Management and Preparedness</vt:lpstr>
      <vt:lpstr>Incident Management and Preparedness (IM)</vt:lpstr>
      <vt:lpstr>IM – USCG/Auxiliary</vt:lpstr>
      <vt:lpstr>IM – USCG/Auxiliary</vt:lpstr>
      <vt:lpstr>IM - USCG</vt:lpstr>
      <vt:lpstr>IM - Auxiliary</vt:lpstr>
      <vt:lpstr>Incident Management New Directions</vt:lpstr>
      <vt:lpstr>New Directions</vt:lpstr>
      <vt:lpstr>New Directions</vt:lpstr>
      <vt:lpstr>How Does It Apply to me?</vt:lpstr>
      <vt:lpstr>Gap Analysis </vt:lpstr>
      <vt:lpstr>Incident Management and Preparedness</vt:lpstr>
      <vt:lpstr>FY15 Coast Guard Auxiliary Slices of Budget and Workforce</vt:lpstr>
      <vt:lpstr>Incident Management and Preparedness</vt:lpstr>
      <vt:lpstr>District Level Support</vt:lpstr>
      <vt:lpstr>GAP Analysis Timelines</vt:lpstr>
      <vt:lpstr>District Level Support</vt:lpstr>
      <vt:lpstr>District Incident Management and Preparedness</vt:lpstr>
      <vt:lpstr>District Incident Management and Preparedness</vt:lpstr>
      <vt:lpstr>District Incident Management and Preparedness</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Management and Preparedness</dc:title>
  <dc:creator>Robert Tippett</dc:creator>
  <cp:lastModifiedBy>Bob Burke</cp:lastModifiedBy>
  <cp:revision>52</cp:revision>
  <dcterms:created xsi:type="dcterms:W3CDTF">2015-07-17T00:29:54Z</dcterms:created>
  <dcterms:modified xsi:type="dcterms:W3CDTF">2016-02-23T22:52:34Z</dcterms:modified>
</cp:coreProperties>
</file>