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1" r:id="rId2"/>
    <p:sldId id="316" r:id="rId3"/>
    <p:sldId id="317" r:id="rId4"/>
    <p:sldId id="314" r:id="rId5"/>
    <p:sldId id="315" r:id="rId6"/>
    <p:sldId id="312" r:id="rId7"/>
    <p:sldId id="318" r:id="rId8"/>
    <p:sldId id="319" r:id="rId9"/>
    <p:sldId id="320" r:id="rId10"/>
    <p:sldId id="321" r:id="rId11"/>
    <p:sldId id="322" r:id="rId12"/>
    <p:sldId id="29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361" autoAdjust="0"/>
  </p:normalViewPr>
  <p:slideViewPr>
    <p:cSldViewPr snapToGrid="0">
      <p:cViewPr varScale="1">
        <p:scale>
          <a:sx n="100" d="100"/>
          <a:sy n="100" d="100"/>
        </p:scale>
        <p:origin x="-1776"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9526C-1542-4B56-9817-CE6C076A6E0B}" type="datetimeFigureOut">
              <a:rPr lang="en-US" smtClean="0"/>
              <a:t>2/23/16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CA4F85-92C9-4803-AA54-72C61AB19754}" type="slidenum">
              <a:rPr lang="en-US" smtClean="0"/>
              <a:t>‹#›</a:t>
            </a:fld>
            <a:endParaRPr lang="en-US" dirty="0"/>
          </a:p>
        </p:txBody>
      </p:sp>
    </p:spTree>
    <p:extLst>
      <p:ext uri="{BB962C8B-B14F-4D97-AF65-F5344CB8AC3E}">
        <p14:creationId xmlns:p14="http://schemas.microsoft.com/office/powerpoint/2010/main" val="3169192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CA4F85-92C9-4803-AA54-72C61AB19754}" type="slidenum">
              <a:rPr lang="en-US" smtClean="0"/>
              <a:t>1</a:t>
            </a:fld>
            <a:endParaRPr lang="en-US" dirty="0"/>
          </a:p>
        </p:txBody>
      </p:sp>
    </p:spTree>
    <p:extLst>
      <p:ext uri="{BB962C8B-B14F-4D97-AF65-F5344CB8AC3E}">
        <p14:creationId xmlns:p14="http://schemas.microsoft.com/office/powerpoint/2010/main" val="1167488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CA4F85-92C9-4803-AA54-72C61AB19754}" type="slidenum">
              <a:rPr lang="en-US" smtClean="0"/>
              <a:t>11</a:t>
            </a:fld>
            <a:endParaRPr lang="en-US" dirty="0"/>
          </a:p>
        </p:txBody>
      </p:sp>
    </p:spTree>
    <p:extLst>
      <p:ext uri="{BB962C8B-B14F-4D97-AF65-F5344CB8AC3E}">
        <p14:creationId xmlns:p14="http://schemas.microsoft.com/office/powerpoint/2010/main" val="2078511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move on,</a:t>
            </a:r>
            <a:r>
              <a:rPr lang="en-US" baseline="0" dirty="0" smtClean="0"/>
              <a:t> are there any questions?</a:t>
            </a:r>
            <a:endParaRPr lang="en-US" dirty="0"/>
          </a:p>
        </p:txBody>
      </p:sp>
      <p:sp>
        <p:nvSpPr>
          <p:cNvPr id="4" name="Slide Number Placeholder 3"/>
          <p:cNvSpPr>
            <a:spLocks noGrp="1"/>
          </p:cNvSpPr>
          <p:nvPr>
            <p:ph type="sldNum" sz="quarter" idx="10"/>
          </p:nvPr>
        </p:nvSpPr>
        <p:spPr/>
        <p:txBody>
          <a:bodyPr/>
          <a:lstStyle/>
          <a:p>
            <a:fld id="{94CA4F85-92C9-4803-AA54-72C61AB19754}" type="slidenum">
              <a:rPr lang="en-US" smtClean="0"/>
              <a:t>12</a:t>
            </a:fld>
            <a:endParaRPr lang="en-US" dirty="0"/>
          </a:p>
        </p:txBody>
      </p:sp>
    </p:spTree>
    <p:extLst>
      <p:ext uri="{BB962C8B-B14F-4D97-AF65-F5344CB8AC3E}">
        <p14:creationId xmlns:p14="http://schemas.microsoft.com/office/powerpoint/2010/main" val="2984999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52724" y="1712913"/>
            <a:ext cx="7915275" cy="2387600"/>
          </a:xfrm>
        </p:spPr>
        <p:txBody>
          <a:bodyPr anchor="b"/>
          <a:lstStyle>
            <a:lvl1pPr algn="l">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2752724" y="4192588"/>
            <a:ext cx="7915275" cy="1655762"/>
          </a:xfrm>
        </p:spPr>
        <p:txBody>
          <a:bodyPr>
            <a:normAutofit/>
          </a:bodyPr>
          <a:lstStyle>
            <a:lvl1pPr marL="0" indent="0" algn="l">
              <a:buNone/>
              <a:defRPr sz="3200">
                <a:solidFill>
                  <a:schemeClr val="accent3">
                    <a:lumMod val="40000"/>
                    <a:lumOff val="6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7" name="Right Triangle 6"/>
          <p:cNvSpPr/>
          <p:nvPr userDrawn="1"/>
        </p:nvSpPr>
        <p:spPr>
          <a:xfrm rot="10800000">
            <a:off x="9363074" y="0"/>
            <a:ext cx="2828925" cy="2828925"/>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8698" y="95800"/>
            <a:ext cx="1846213" cy="1846213"/>
          </a:xfrm>
          <a:prstGeom prst="rect">
            <a:avLst/>
          </a:prstGeom>
        </p:spPr>
      </p:pic>
    </p:spTree>
    <p:extLst>
      <p:ext uri="{BB962C8B-B14F-4D97-AF65-F5344CB8AC3E}">
        <p14:creationId xmlns:p14="http://schemas.microsoft.com/office/powerpoint/2010/main" val="391370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83A24-8248-4C92-86AD-BB153EFC76C7}" type="datetimeFigureOut">
              <a:rPr lang="en-US" smtClean="0"/>
              <a:t>2/23/16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186713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83A24-8248-4C92-86AD-BB153EFC76C7}" type="datetimeFigureOut">
              <a:rPr lang="en-US" smtClean="0"/>
              <a:t>2/23/16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706642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83A24-8248-4C92-86AD-BB153EFC76C7}" type="datetimeFigureOut">
              <a:rPr lang="en-US" smtClean="0"/>
              <a:t>2/23/16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2259324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83A24-8248-4C92-86AD-BB153EFC76C7}" type="datetimeFigureOut">
              <a:rPr lang="en-US" smtClean="0"/>
              <a:t>2/23/16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287166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83A24-8248-4C92-86AD-BB153EFC76C7}" type="datetimeFigureOut">
              <a:rPr lang="en-US" smtClean="0"/>
              <a:t>2/23/16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20056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ounded Rectangle 3"/>
          <p:cNvSpPr/>
          <p:nvPr userDrawn="1"/>
        </p:nvSpPr>
        <p:spPr>
          <a:xfrm>
            <a:off x="2124074" y="2829199"/>
            <a:ext cx="9172575" cy="14467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640080" rtlCol="0" anchor="t"/>
          <a:lstStyle/>
          <a:p>
            <a:pPr algn="l"/>
            <a:r>
              <a:rPr lang="en-US" sz="2400" dirty="0" smtClean="0">
                <a:solidFill>
                  <a:schemeClr val="tx1"/>
                </a:solidFill>
              </a:rPr>
              <a:t>Stand</a:t>
            </a:r>
            <a:r>
              <a:rPr lang="en-US" sz="2400" baseline="0" dirty="0" smtClean="0">
                <a:solidFill>
                  <a:schemeClr val="tx1"/>
                </a:solidFill>
              </a:rPr>
              <a:t> by for application sharing:</a:t>
            </a:r>
            <a:endParaRPr lang="en-US" sz="2400" dirty="0">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573" y="2629450"/>
            <a:ext cx="1846213" cy="1846213"/>
          </a:xfrm>
          <a:prstGeom prst="rect">
            <a:avLst/>
          </a:prstGeom>
        </p:spPr>
      </p:pic>
      <p:sp>
        <p:nvSpPr>
          <p:cNvPr id="10" name="Title 9"/>
          <p:cNvSpPr>
            <a:spLocks noGrp="1"/>
          </p:cNvSpPr>
          <p:nvPr>
            <p:ph type="title"/>
          </p:nvPr>
        </p:nvSpPr>
        <p:spPr>
          <a:xfrm>
            <a:off x="2722786" y="3207388"/>
            <a:ext cx="8573863" cy="1073150"/>
          </a:xfrm>
        </p:spPr>
        <p:txBody>
          <a:bodyPr/>
          <a:lstStyle>
            <a:lvl1pPr>
              <a:defRPr>
                <a:solidFill>
                  <a:schemeClr val="accent2"/>
                </a:solidFill>
              </a:defRPr>
            </a:lvl1pPr>
          </a:lstStyle>
          <a:p>
            <a:r>
              <a:rPr lang="en-US" smtClean="0"/>
              <a:t>Click to edit Master title style</a:t>
            </a:r>
            <a:endParaRPr lang="en-US"/>
          </a:p>
        </p:txBody>
      </p:sp>
    </p:spTree>
    <p:extLst>
      <p:ext uri="{BB962C8B-B14F-4D97-AF65-F5344CB8AC3E}">
        <p14:creationId xmlns:p14="http://schemas.microsoft.com/office/powerpoint/2010/main" val="354351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6" name="Rounded Rectangle 5"/>
          <p:cNvSpPr/>
          <p:nvPr userDrawn="1"/>
        </p:nvSpPr>
        <p:spPr>
          <a:xfrm>
            <a:off x="2124074" y="2829199"/>
            <a:ext cx="9172575" cy="1446713"/>
          </a:xfrm>
          <a:prstGeom prst="roundRect">
            <a:avLst/>
          </a:prstGeom>
          <a:solidFill>
            <a:schemeClr val="accent3">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t"/>
          <a:lstStyle/>
          <a:p>
            <a:pPr algn="l"/>
            <a:endParaRPr lang="en-US" sz="2400" dirty="0">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573" y="2629450"/>
            <a:ext cx="1846213" cy="1846213"/>
          </a:xfrm>
          <a:prstGeom prst="rect">
            <a:avLst/>
          </a:prstGeom>
        </p:spPr>
      </p:pic>
      <p:sp>
        <p:nvSpPr>
          <p:cNvPr id="2" name="TextBox 1"/>
          <p:cNvSpPr txBox="1"/>
          <p:nvPr userDrawn="1"/>
        </p:nvSpPr>
        <p:spPr>
          <a:xfrm>
            <a:off x="3619500" y="1171575"/>
            <a:ext cx="6553200" cy="4524315"/>
          </a:xfrm>
          <a:prstGeom prst="rect">
            <a:avLst/>
          </a:prstGeom>
          <a:noFill/>
        </p:spPr>
        <p:txBody>
          <a:bodyPr wrap="square" rtlCol="0">
            <a:spAutoFit/>
          </a:bodyPr>
          <a:lstStyle/>
          <a:p>
            <a:r>
              <a:rPr lang="en-US" sz="28800" dirty="0" smtClean="0">
                <a:solidFill>
                  <a:schemeClr val="bg1"/>
                </a:solidFill>
              </a:rPr>
              <a:t>Q</a:t>
            </a:r>
            <a:r>
              <a:rPr lang="en-US" sz="13800" dirty="0" smtClean="0">
                <a:solidFill>
                  <a:schemeClr val="bg1"/>
                </a:solidFill>
              </a:rPr>
              <a:t>&amp;</a:t>
            </a:r>
            <a:r>
              <a:rPr lang="en-US" sz="28800" dirty="0" smtClean="0">
                <a:solidFill>
                  <a:schemeClr val="bg1"/>
                </a:solidFill>
              </a:rPr>
              <a:t>A</a:t>
            </a:r>
            <a:endParaRPr lang="en-US" sz="28800" dirty="0">
              <a:solidFill>
                <a:schemeClr val="bg1"/>
              </a:solidFill>
            </a:endParaRPr>
          </a:p>
        </p:txBody>
      </p:sp>
    </p:spTree>
    <p:extLst>
      <p:ext uri="{BB962C8B-B14F-4D97-AF65-F5344CB8AC3E}">
        <p14:creationId xmlns:p14="http://schemas.microsoft.com/office/powerpoint/2010/main" val="134686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83A24-8248-4C92-86AD-BB153EFC76C7}" type="datetimeFigureOut">
              <a:rPr lang="en-US" smtClean="0"/>
              <a:t>2/23/16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356026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83A24-8248-4C92-86AD-BB153EFC76C7}" type="datetimeFigureOut">
              <a:rPr lang="en-US" smtClean="0"/>
              <a:t>2/23/16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41172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E83A24-8248-4C92-86AD-BB153EFC76C7}" type="datetimeFigureOut">
              <a:rPr lang="en-US" smtClean="0"/>
              <a:t>2/23/16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113506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E83A24-8248-4C92-86AD-BB153EFC76C7}" type="datetimeFigureOut">
              <a:rPr lang="en-US" smtClean="0"/>
              <a:t>2/23/16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190479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E83A24-8248-4C92-86AD-BB153EFC76C7}" type="datetimeFigureOut">
              <a:rPr lang="en-US" smtClean="0"/>
              <a:t>2/23/16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401105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E83A24-8248-4C92-86AD-BB153EFC76C7}" type="datetimeFigureOut">
              <a:rPr lang="en-US" smtClean="0"/>
              <a:t>2/23/16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A62031-8B9A-4925-A7AC-B3CC04AC8223}" type="slidenum">
              <a:rPr lang="en-US" smtClean="0"/>
              <a:t>‹#›</a:t>
            </a:fld>
            <a:endParaRPr lang="en-US" dirty="0"/>
          </a:p>
        </p:txBody>
      </p:sp>
    </p:spTree>
    <p:extLst>
      <p:ext uri="{BB962C8B-B14F-4D97-AF65-F5344CB8AC3E}">
        <p14:creationId xmlns:p14="http://schemas.microsoft.com/office/powerpoint/2010/main" val="40926938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0731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552575"/>
            <a:ext cx="10515600" cy="46243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14E83A24-8248-4C92-86AD-BB153EFC76C7}" type="datetimeFigureOut">
              <a:rPr lang="en-US" smtClean="0"/>
              <a:pPr/>
              <a:t>2/23/16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F8A62031-8B9A-4925-A7AC-B3CC04AC8223}" type="slidenum">
              <a:rPr lang="en-US" smtClean="0"/>
              <a:pPr/>
              <a:t>‹#›</a:t>
            </a:fld>
            <a:endParaRPr lang="en-US" dirty="0"/>
          </a:p>
        </p:txBody>
      </p:sp>
      <p:sp>
        <p:nvSpPr>
          <p:cNvPr id="9" name="Right Triangle 8"/>
          <p:cNvSpPr/>
          <p:nvPr userDrawn="1"/>
        </p:nvSpPr>
        <p:spPr>
          <a:xfrm>
            <a:off x="0" y="5451566"/>
            <a:ext cx="1406434" cy="140643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5592" y="5916679"/>
            <a:ext cx="847597" cy="847597"/>
          </a:xfrm>
          <a:prstGeom prst="rect">
            <a:avLst/>
          </a:prstGeom>
        </p:spPr>
      </p:pic>
    </p:spTree>
    <p:extLst>
      <p:ext uri="{BB962C8B-B14F-4D97-AF65-F5344CB8AC3E}">
        <p14:creationId xmlns:p14="http://schemas.microsoft.com/office/powerpoint/2010/main" val="91189487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50"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smtClean="0">
                <a:latin typeface="Times New Roman" panose="02020603050405020304" pitchFamily="18" charset="0"/>
                <a:cs typeface="Times New Roman" panose="02020603050405020304" pitchFamily="18" charset="0"/>
              </a:rPr>
              <a:t>GAP Analysis</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Review</a:t>
            </a:r>
            <a:endParaRPr lang="en-US" dirty="0">
              <a:latin typeface="Times New Roman" panose="02020603050405020304" pitchFamily="18" charset="0"/>
              <a:cs typeface="Times New Roman" panose="02020603050405020304" pitchFamily="18" charset="0"/>
            </a:endParaRPr>
          </a:p>
        </p:txBody>
      </p:sp>
      <p:sp>
        <p:nvSpPr>
          <p:cNvPr id="6" name="Subtitle 5"/>
          <p:cNvSpPr>
            <a:spLocks noGrp="1"/>
          </p:cNvSpPr>
          <p:nvPr>
            <p:ph type="subTitle" idx="1"/>
          </p:nvPr>
        </p:nvSpPr>
        <p:spPr/>
        <p:txBody>
          <a:bodyPr>
            <a:normAutofit lnSpcReduction="10000"/>
          </a:bodyPr>
          <a:lstStyle/>
          <a:p>
            <a:pPr algn="ctr"/>
            <a:r>
              <a:rPr lang="en-US" dirty="0" smtClean="0">
                <a:solidFill>
                  <a:schemeClr val="bg1"/>
                </a:solidFill>
                <a:latin typeface="Times New Roman" panose="02020603050405020304" pitchFamily="18" charset="0"/>
                <a:cs typeface="Times New Roman" panose="02020603050405020304" pitchFamily="18" charset="0"/>
              </a:rPr>
              <a:t>What does it mean for the District</a:t>
            </a:r>
          </a:p>
          <a:p>
            <a:pPr algn="ctr"/>
            <a:r>
              <a:rPr lang="en-US" dirty="0" smtClean="0">
                <a:solidFill>
                  <a:schemeClr val="bg1"/>
                </a:solidFill>
                <a:latin typeface="Times New Roman" panose="02020603050405020304" pitchFamily="18" charset="0"/>
                <a:cs typeface="Times New Roman" panose="02020603050405020304" pitchFamily="18" charset="0"/>
              </a:rPr>
              <a:t>Or </a:t>
            </a:r>
          </a:p>
          <a:p>
            <a:pPr algn="ctr"/>
            <a:r>
              <a:rPr lang="en-US" dirty="0" smtClean="0">
                <a:solidFill>
                  <a:schemeClr val="bg1"/>
                </a:solidFill>
                <a:latin typeface="Times New Roman" panose="02020603050405020304" pitchFamily="18" charset="0"/>
                <a:cs typeface="Times New Roman" panose="02020603050405020304" pitchFamily="18" charset="0"/>
              </a:rPr>
              <a:t>Is it just busy work??</a:t>
            </a:r>
          </a:p>
        </p:txBody>
      </p:sp>
    </p:spTree>
    <p:extLst>
      <p:ext uri="{BB962C8B-B14F-4D97-AF65-F5344CB8AC3E}">
        <p14:creationId xmlns:p14="http://schemas.microsoft.com/office/powerpoint/2010/main" val="515741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“What’s in all this for me and my District?”</a:t>
            </a:r>
            <a:endParaRPr lang="en-US" dirty="0"/>
          </a:p>
        </p:txBody>
      </p:sp>
      <p:sp>
        <p:nvSpPr>
          <p:cNvPr id="3" name="Content Placeholder 2"/>
          <p:cNvSpPr>
            <a:spLocks noGrp="1"/>
          </p:cNvSpPr>
          <p:nvPr>
            <p:ph idx="1"/>
          </p:nvPr>
        </p:nvSpPr>
        <p:spPr/>
        <p:txBody>
          <a:bodyPr>
            <a:normAutofit/>
          </a:bodyPr>
          <a:lstStyle/>
          <a:p>
            <a:pPr marL="971550" lvl="1" indent="-514350">
              <a:buFont typeface="+mj-lt"/>
              <a:buAutoNum type="arabicPeriod" startAt="4"/>
            </a:pPr>
            <a:r>
              <a:rPr lang="en-US" sz="3200" dirty="0" smtClean="0">
                <a:latin typeface="Times New Roman" panose="02020603050405020304" pitchFamily="18" charset="0"/>
                <a:cs typeface="Times New Roman" panose="02020603050405020304" pitchFamily="18" charset="0"/>
              </a:rPr>
              <a:t>You will be able to use the data gathered to project and predict what training areas you and your staff will need to work on to meet the needs of your Sectors.</a:t>
            </a:r>
          </a:p>
          <a:p>
            <a:pPr marL="971550" lvl="1" indent="-514350">
              <a:buFont typeface="+mj-lt"/>
              <a:buAutoNum type="arabicPeriod" startAt="4"/>
            </a:pPr>
            <a:r>
              <a:rPr lang="en-US" sz="3200" dirty="0" smtClean="0">
                <a:latin typeface="Times New Roman" panose="02020603050405020304" pitchFamily="18" charset="0"/>
                <a:cs typeface="Times New Roman" panose="02020603050405020304" pitchFamily="18" charset="0"/>
              </a:rPr>
              <a:t>You will be able to see what areas of your District need to have recruitment and in what areas of interests.</a:t>
            </a:r>
          </a:p>
          <a:p>
            <a:pPr marL="971550" lvl="1" indent="-514350">
              <a:buFont typeface="+mj-lt"/>
              <a:buAutoNum type="arabicPeriod" startAt="4"/>
            </a:pPr>
            <a:r>
              <a:rPr lang="en-US" sz="3200" dirty="0" smtClean="0">
                <a:latin typeface="Times New Roman" panose="02020603050405020304" pitchFamily="18" charset="0"/>
                <a:cs typeface="Times New Roman" panose="02020603050405020304" pitchFamily="18" charset="0"/>
              </a:rPr>
              <a:t>It may be that you will have to inform National of your needs and new training programs developed to meet the needs of your Sectors – if that is the case, TELL THEM WHAT YOU NEED.  They are here to serve you!!!</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341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“What’s in all this for me and my District?”</a:t>
            </a:r>
            <a:endParaRPr lang="en-US" dirty="0"/>
          </a:p>
        </p:txBody>
      </p:sp>
      <p:sp>
        <p:nvSpPr>
          <p:cNvPr id="3" name="Content Placeholder 2"/>
          <p:cNvSpPr>
            <a:spLocks noGrp="1"/>
          </p:cNvSpPr>
          <p:nvPr>
            <p:ph idx="1"/>
          </p:nvPr>
        </p:nvSpPr>
        <p:spPr/>
        <p:txBody>
          <a:bodyPr>
            <a:normAutofit/>
          </a:bodyPr>
          <a:lstStyle/>
          <a:p>
            <a:pPr marL="971550" lvl="1" indent="-514350">
              <a:buFont typeface="+mj-lt"/>
              <a:buAutoNum type="arabicPeriod" startAt="7"/>
            </a:pPr>
            <a:r>
              <a:rPr lang="en-US" sz="3200" dirty="0" smtClean="0">
                <a:latin typeface="Times New Roman" panose="02020603050405020304" pitchFamily="18" charset="0"/>
                <a:cs typeface="Times New Roman" panose="02020603050405020304" pitchFamily="18" charset="0"/>
              </a:rPr>
              <a:t>There may be areas that are being requested by your Sector Commanders or your District Commander that will need to be filled by an Auxiliarists specialty skills, i.e., mental health specialty for a CISM team.  </a:t>
            </a:r>
          </a:p>
          <a:p>
            <a:pPr marL="971550" lvl="1" indent="-514350">
              <a:buFont typeface="+mj-lt"/>
              <a:buAutoNum type="arabicPeriod" startAt="7"/>
            </a:pPr>
            <a:r>
              <a:rPr lang="en-US" sz="3200" dirty="0" smtClean="0">
                <a:latin typeface="Times New Roman" panose="02020603050405020304" pitchFamily="18" charset="0"/>
                <a:cs typeface="Times New Roman" panose="02020603050405020304" pitchFamily="18" charset="0"/>
              </a:rPr>
              <a:t>Remember this GAP Analysis is not just for National to obtain a look into the future – It is also for you and your staffs to gain forward looking information upon which to build your own </a:t>
            </a:r>
            <a:r>
              <a:rPr lang="en-US" sz="3200" dirty="0" err="1" smtClean="0">
                <a:latin typeface="Times New Roman" panose="02020603050405020304" pitchFamily="18" charset="0"/>
                <a:cs typeface="Times New Roman" panose="02020603050405020304" pitchFamily="18" charset="0"/>
              </a:rPr>
              <a:t>stragetic</a:t>
            </a:r>
            <a:r>
              <a:rPr lang="en-US" sz="3200" dirty="0" smtClean="0">
                <a:latin typeface="Times New Roman" panose="02020603050405020304" pitchFamily="18" charset="0"/>
                <a:cs typeface="Times New Roman" panose="02020603050405020304" pitchFamily="18" charset="0"/>
              </a:rPr>
              <a:t> plans.</a:t>
            </a:r>
          </a:p>
          <a:p>
            <a:pPr marL="971550" lvl="1" indent="-514350">
              <a:buFont typeface="+mj-lt"/>
              <a:buAutoNum type="arabicPeriod" startAt="7"/>
            </a:pPr>
            <a:r>
              <a:rPr lang="en-US" sz="3200" dirty="0" smtClean="0">
                <a:latin typeface="Times New Roman" panose="02020603050405020304" pitchFamily="18" charset="0"/>
                <a:cs typeface="Times New Roman" panose="02020603050405020304" pitchFamily="18" charset="0"/>
              </a:rPr>
              <a:t>THINK BIG – THINK OUTSIDE THE BOX!!!!</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782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514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Times New Roman" panose="02020603050405020304" pitchFamily="18" charset="0"/>
                <a:cs typeface="Times New Roman" panose="02020603050405020304" pitchFamily="18" charset="0"/>
              </a:rPr>
              <a:t>GAP Analysis Timelines</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Steady State – July 2015 [Problems with the response results from most Districts, we need to fix the shortfalls. Steady State is baseline</a:t>
            </a:r>
            <a:r>
              <a:rPr lang="en-US" sz="3600" dirty="0" smtClean="0">
                <a:latin typeface="Times New Roman" panose="02020603050405020304" pitchFamily="18" charset="0"/>
                <a:cs typeface="Times New Roman" panose="02020603050405020304" pitchFamily="18" charset="0"/>
              </a:rPr>
              <a:t>] – 28 February 2016</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Backfill to Sector units – 30 March 2016</a:t>
            </a:r>
          </a:p>
          <a:p>
            <a:r>
              <a:rPr lang="en-US" sz="3600" dirty="0">
                <a:latin typeface="Times New Roman" panose="02020603050405020304" pitchFamily="18" charset="0"/>
                <a:cs typeface="Times New Roman" panose="02020603050405020304" pitchFamily="18" charset="0"/>
              </a:rPr>
              <a:t>Surge Operations – 30 April 2016</a:t>
            </a:r>
          </a:p>
          <a:p>
            <a:r>
              <a:rPr lang="en-US" sz="3600" dirty="0">
                <a:latin typeface="Times New Roman" panose="02020603050405020304" pitchFamily="18" charset="0"/>
                <a:cs typeface="Times New Roman" panose="02020603050405020304" pitchFamily="18" charset="0"/>
              </a:rPr>
              <a:t>Targeted Augmentation – 30 May 2016</a:t>
            </a:r>
          </a:p>
          <a:p>
            <a:r>
              <a:rPr lang="en-US" sz="3600" dirty="0">
                <a:latin typeface="Times New Roman" panose="02020603050405020304" pitchFamily="18" charset="0"/>
                <a:cs typeface="Times New Roman" panose="02020603050405020304" pitchFamily="18" charset="0"/>
              </a:rPr>
              <a:t>Final report to NEXCOM and presented at NACON – Aug 2016.</a:t>
            </a:r>
          </a:p>
        </p:txBody>
      </p:sp>
      <p:sp>
        <p:nvSpPr>
          <p:cNvPr id="4" name="Slide Number Placeholder 3"/>
          <p:cNvSpPr>
            <a:spLocks noGrp="1"/>
          </p:cNvSpPr>
          <p:nvPr>
            <p:ph type="sldNum" sz="quarter" idx="12"/>
          </p:nvPr>
        </p:nvSpPr>
        <p:spPr/>
        <p:txBody>
          <a:bodyPr/>
          <a:lstStyle/>
          <a:p>
            <a:pPr>
              <a:defRPr/>
            </a:pPr>
            <a:fld id="{D412FEF3-AFA0-460F-8B8B-308B9D9A200F}" type="slidenum">
              <a:rPr lang="en-US" altLang="en-US" smtClean="0"/>
              <a:pPr>
                <a:defRPr/>
              </a:pPr>
              <a:t>2</a:t>
            </a:fld>
            <a:endParaRPr lang="en-US" altLang="en-US" dirty="0"/>
          </a:p>
        </p:txBody>
      </p:sp>
    </p:spTree>
    <p:extLst>
      <p:ext uri="{BB962C8B-B14F-4D97-AF65-F5344CB8AC3E}">
        <p14:creationId xmlns:p14="http://schemas.microsoft.com/office/powerpoint/2010/main" val="397738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412FEF3-AFA0-460F-8B8B-308B9D9A200F}" type="slidenum">
              <a:rPr lang="en-US" altLang="en-US" smtClean="0"/>
              <a:pPr>
                <a:defRPr/>
              </a:pPr>
              <a:t>3</a:t>
            </a:fld>
            <a:endParaRPr lang="en-US" alt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5516020"/>
              </p:ext>
            </p:extLst>
          </p:nvPr>
        </p:nvGraphicFramePr>
        <p:xfrm>
          <a:off x="1242296" y="229863"/>
          <a:ext cx="10768441" cy="6126487"/>
        </p:xfrm>
        <a:graphic>
          <a:graphicData uri="http://schemas.openxmlformats.org/drawingml/2006/table">
            <a:tbl>
              <a:tblPr>
                <a:tableStyleId>{5C22544A-7EE6-4342-B048-85BDC9FD1C3A}</a:tableStyleId>
              </a:tblPr>
              <a:tblGrid>
                <a:gridCol w="482866">
                  <a:extLst>
                    <a:ext uri="{9D8B030D-6E8A-4147-A177-3AD203B41FA5}">
                      <a16:colId xmlns:a16="http://schemas.microsoft.com/office/drawing/2014/main" xmlns="" val="20000"/>
                    </a:ext>
                  </a:extLst>
                </a:gridCol>
                <a:gridCol w="472372">
                  <a:extLst>
                    <a:ext uri="{9D8B030D-6E8A-4147-A177-3AD203B41FA5}">
                      <a16:colId xmlns:a16="http://schemas.microsoft.com/office/drawing/2014/main" xmlns="" val="20001"/>
                    </a:ext>
                  </a:extLst>
                </a:gridCol>
                <a:gridCol w="480247">
                  <a:extLst>
                    <a:ext uri="{9D8B030D-6E8A-4147-A177-3AD203B41FA5}">
                      <a16:colId xmlns:a16="http://schemas.microsoft.com/office/drawing/2014/main" xmlns="" val="20002"/>
                    </a:ext>
                  </a:extLst>
                </a:gridCol>
                <a:gridCol w="377901">
                  <a:extLst>
                    <a:ext uri="{9D8B030D-6E8A-4147-A177-3AD203B41FA5}">
                      <a16:colId xmlns:a16="http://schemas.microsoft.com/office/drawing/2014/main" xmlns="" val="20003"/>
                    </a:ext>
                  </a:extLst>
                </a:gridCol>
                <a:gridCol w="494284">
                  <a:extLst>
                    <a:ext uri="{9D8B030D-6E8A-4147-A177-3AD203B41FA5}">
                      <a16:colId xmlns:a16="http://schemas.microsoft.com/office/drawing/2014/main" xmlns="" val="20004"/>
                    </a:ext>
                  </a:extLst>
                </a:gridCol>
                <a:gridCol w="241437">
                  <a:extLst>
                    <a:ext uri="{9D8B030D-6E8A-4147-A177-3AD203B41FA5}">
                      <a16:colId xmlns:a16="http://schemas.microsoft.com/office/drawing/2014/main" xmlns="" val="20005"/>
                    </a:ext>
                  </a:extLst>
                </a:gridCol>
                <a:gridCol w="241437">
                  <a:extLst>
                    <a:ext uri="{9D8B030D-6E8A-4147-A177-3AD203B41FA5}">
                      <a16:colId xmlns:a16="http://schemas.microsoft.com/office/drawing/2014/main" xmlns="" val="20006"/>
                    </a:ext>
                  </a:extLst>
                </a:gridCol>
                <a:gridCol w="241437">
                  <a:extLst>
                    <a:ext uri="{9D8B030D-6E8A-4147-A177-3AD203B41FA5}">
                      <a16:colId xmlns:a16="http://schemas.microsoft.com/office/drawing/2014/main" xmlns="" val="20007"/>
                    </a:ext>
                  </a:extLst>
                </a:gridCol>
                <a:gridCol w="241437">
                  <a:extLst>
                    <a:ext uri="{9D8B030D-6E8A-4147-A177-3AD203B41FA5}">
                      <a16:colId xmlns:a16="http://schemas.microsoft.com/office/drawing/2014/main" xmlns="" val="20008"/>
                    </a:ext>
                  </a:extLst>
                </a:gridCol>
                <a:gridCol w="241437">
                  <a:extLst>
                    <a:ext uri="{9D8B030D-6E8A-4147-A177-3AD203B41FA5}">
                      <a16:colId xmlns:a16="http://schemas.microsoft.com/office/drawing/2014/main" xmlns="" val="20009"/>
                    </a:ext>
                  </a:extLst>
                </a:gridCol>
                <a:gridCol w="241437">
                  <a:extLst>
                    <a:ext uri="{9D8B030D-6E8A-4147-A177-3AD203B41FA5}">
                      <a16:colId xmlns:a16="http://schemas.microsoft.com/office/drawing/2014/main" xmlns="" val="20010"/>
                    </a:ext>
                  </a:extLst>
                </a:gridCol>
                <a:gridCol w="241437">
                  <a:extLst>
                    <a:ext uri="{9D8B030D-6E8A-4147-A177-3AD203B41FA5}">
                      <a16:colId xmlns:a16="http://schemas.microsoft.com/office/drawing/2014/main" xmlns="" val="20011"/>
                    </a:ext>
                  </a:extLst>
                </a:gridCol>
                <a:gridCol w="241437">
                  <a:extLst>
                    <a:ext uri="{9D8B030D-6E8A-4147-A177-3AD203B41FA5}">
                      <a16:colId xmlns:a16="http://schemas.microsoft.com/office/drawing/2014/main" xmlns="" val="20012"/>
                    </a:ext>
                  </a:extLst>
                </a:gridCol>
                <a:gridCol w="241437">
                  <a:extLst>
                    <a:ext uri="{9D8B030D-6E8A-4147-A177-3AD203B41FA5}">
                      <a16:colId xmlns:a16="http://schemas.microsoft.com/office/drawing/2014/main" xmlns="" val="20013"/>
                    </a:ext>
                  </a:extLst>
                </a:gridCol>
                <a:gridCol w="241437">
                  <a:extLst>
                    <a:ext uri="{9D8B030D-6E8A-4147-A177-3AD203B41FA5}">
                      <a16:colId xmlns:a16="http://schemas.microsoft.com/office/drawing/2014/main" xmlns="" val="20014"/>
                    </a:ext>
                  </a:extLst>
                </a:gridCol>
                <a:gridCol w="241437">
                  <a:extLst>
                    <a:ext uri="{9D8B030D-6E8A-4147-A177-3AD203B41FA5}">
                      <a16:colId xmlns:a16="http://schemas.microsoft.com/office/drawing/2014/main" xmlns="" val="20015"/>
                    </a:ext>
                  </a:extLst>
                </a:gridCol>
                <a:gridCol w="241437">
                  <a:extLst>
                    <a:ext uri="{9D8B030D-6E8A-4147-A177-3AD203B41FA5}">
                      <a16:colId xmlns:a16="http://schemas.microsoft.com/office/drawing/2014/main" xmlns="" val="20016"/>
                    </a:ext>
                  </a:extLst>
                </a:gridCol>
                <a:gridCol w="241437">
                  <a:extLst>
                    <a:ext uri="{9D8B030D-6E8A-4147-A177-3AD203B41FA5}">
                      <a16:colId xmlns:a16="http://schemas.microsoft.com/office/drawing/2014/main" xmlns="" val="20017"/>
                    </a:ext>
                  </a:extLst>
                </a:gridCol>
                <a:gridCol w="241437">
                  <a:extLst>
                    <a:ext uri="{9D8B030D-6E8A-4147-A177-3AD203B41FA5}">
                      <a16:colId xmlns:a16="http://schemas.microsoft.com/office/drawing/2014/main" xmlns="" val="20018"/>
                    </a:ext>
                  </a:extLst>
                </a:gridCol>
                <a:gridCol w="241437">
                  <a:extLst>
                    <a:ext uri="{9D8B030D-6E8A-4147-A177-3AD203B41FA5}">
                      <a16:colId xmlns:a16="http://schemas.microsoft.com/office/drawing/2014/main" xmlns="" val="20019"/>
                    </a:ext>
                  </a:extLst>
                </a:gridCol>
                <a:gridCol w="241437">
                  <a:extLst>
                    <a:ext uri="{9D8B030D-6E8A-4147-A177-3AD203B41FA5}">
                      <a16:colId xmlns:a16="http://schemas.microsoft.com/office/drawing/2014/main" xmlns="" val="20020"/>
                    </a:ext>
                  </a:extLst>
                </a:gridCol>
                <a:gridCol w="241437">
                  <a:extLst>
                    <a:ext uri="{9D8B030D-6E8A-4147-A177-3AD203B41FA5}">
                      <a16:colId xmlns:a16="http://schemas.microsoft.com/office/drawing/2014/main" xmlns="" val="20021"/>
                    </a:ext>
                  </a:extLst>
                </a:gridCol>
                <a:gridCol w="241437">
                  <a:extLst>
                    <a:ext uri="{9D8B030D-6E8A-4147-A177-3AD203B41FA5}">
                      <a16:colId xmlns:a16="http://schemas.microsoft.com/office/drawing/2014/main" xmlns="" val="20022"/>
                    </a:ext>
                  </a:extLst>
                </a:gridCol>
                <a:gridCol w="241437">
                  <a:extLst>
                    <a:ext uri="{9D8B030D-6E8A-4147-A177-3AD203B41FA5}">
                      <a16:colId xmlns:a16="http://schemas.microsoft.com/office/drawing/2014/main" xmlns="" val="20023"/>
                    </a:ext>
                  </a:extLst>
                </a:gridCol>
                <a:gridCol w="241437">
                  <a:extLst>
                    <a:ext uri="{9D8B030D-6E8A-4147-A177-3AD203B41FA5}">
                      <a16:colId xmlns:a16="http://schemas.microsoft.com/office/drawing/2014/main" xmlns="" val="20024"/>
                    </a:ext>
                  </a:extLst>
                </a:gridCol>
                <a:gridCol w="241437">
                  <a:extLst>
                    <a:ext uri="{9D8B030D-6E8A-4147-A177-3AD203B41FA5}">
                      <a16:colId xmlns:a16="http://schemas.microsoft.com/office/drawing/2014/main" xmlns="" val="20025"/>
                    </a:ext>
                  </a:extLst>
                </a:gridCol>
                <a:gridCol w="241437">
                  <a:extLst>
                    <a:ext uri="{9D8B030D-6E8A-4147-A177-3AD203B41FA5}">
                      <a16:colId xmlns:a16="http://schemas.microsoft.com/office/drawing/2014/main" xmlns="" val="20026"/>
                    </a:ext>
                  </a:extLst>
                </a:gridCol>
                <a:gridCol w="241437">
                  <a:extLst>
                    <a:ext uri="{9D8B030D-6E8A-4147-A177-3AD203B41FA5}">
                      <a16:colId xmlns:a16="http://schemas.microsoft.com/office/drawing/2014/main" xmlns="" val="20027"/>
                    </a:ext>
                  </a:extLst>
                </a:gridCol>
                <a:gridCol w="241437">
                  <a:extLst>
                    <a:ext uri="{9D8B030D-6E8A-4147-A177-3AD203B41FA5}">
                      <a16:colId xmlns:a16="http://schemas.microsoft.com/office/drawing/2014/main" xmlns="" val="20028"/>
                    </a:ext>
                  </a:extLst>
                </a:gridCol>
                <a:gridCol w="241437">
                  <a:extLst>
                    <a:ext uri="{9D8B030D-6E8A-4147-A177-3AD203B41FA5}">
                      <a16:colId xmlns:a16="http://schemas.microsoft.com/office/drawing/2014/main" xmlns="" val="20029"/>
                    </a:ext>
                  </a:extLst>
                </a:gridCol>
                <a:gridCol w="241437">
                  <a:extLst>
                    <a:ext uri="{9D8B030D-6E8A-4147-A177-3AD203B41FA5}">
                      <a16:colId xmlns:a16="http://schemas.microsoft.com/office/drawing/2014/main" xmlns="" val="20030"/>
                    </a:ext>
                  </a:extLst>
                </a:gridCol>
                <a:gridCol w="482866">
                  <a:extLst>
                    <a:ext uri="{9D8B030D-6E8A-4147-A177-3AD203B41FA5}">
                      <a16:colId xmlns:a16="http://schemas.microsoft.com/office/drawing/2014/main" xmlns="" val="20031"/>
                    </a:ext>
                  </a:extLst>
                </a:gridCol>
                <a:gridCol w="587841">
                  <a:extLst>
                    <a:ext uri="{9D8B030D-6E8A-4147-A177-3AD203B41FA5}">
                      <a16:colId xmlns:a16="http://schemas.microsoft.com/office/drawing/2014/main" xmlns="" val="20032"/>
                    </a:ext>
                  </a:extLst>
                </a:gridCol>
                <a:gridCol w="587841">
                  <a:extLst>
                    <a:ext uri="{9D8B030D-6E8A-4147-A177-3AD203B41FA5}">
                      <a16:colId xmlns:a16="http://schemas.microsoft.com/office/drawing/2014/main" xmlns="" val="20033"/>
                    </a:ext>
                  </a:extLst>
                </a:gridCol>
                <a:gridCol w="524861">
                  <a:extLst>
                    <a:ext uri="{9D8B030D-6E8A-4147-A177-3AD203B41FA5}">
                      <a16:colId xmlns:a16="http://schemas.microsoft.com/office/drawing/2014/main" xmlns="" val="20034"/>
                    </a:ext>
                  </a:extLst>
                </a:gridCol>
              </a:tblGrid>
              <a:tr h="142991">
                <a:tc rowSpan="2" gridSpan="3">
                  <a:txBody>
                    <a:bodyPr/>
                    <a:lstStyle/>
                    <a:p>
                      <a:pPr algn="l" fontAlgn="ctr"/>
                      <a:r>
                        <a:rPr lang="en-US" sz="700" u="none" strike="noStrike" dirty="0">
                          <a:effectLst/>
                        </a:rPr>
                        <a:t>5NR GAP ANALYSIS PLANNING WORKSHEET</a:t>
                      </a:r>
                      <a:endParaRPr lang="en-US" sz="700" b="1" i="0" u="none" strike="noStrike" dirty="0">
                        <a:effectLst/>
                        <a:latin typeface="Arial" panose="020B0604020202020204" pitchFamily="34" charset="0"/>
                      </a:endParaRPr>
                    </a:p>
                  </a:txBody>
                  <a:tcPr marL="2667" marR="2667" marT="2667" marB="0" anchor="ctr"/>
                </a:tc>
                <a:tc rowSpan="2" hMerge="1">
                  <a:txBody>
                    <a:bodyPr/>
                    <a:lstStyle/>
                    <a:p>
                      <a:endParaRPr lang="en-US"/>
                    </a:p>
                  </a:txBody>
                  <a:tcPr/>
                </a:tc>
                <a:tc rowSpan="2" hMerge="1">
                  <a:txBody>
                    <a:bodyPr/>
                    <a:lstStyle/>
                    <a:p>
                      <a:endParaRPr lang="en-US"/>
                    </a:p>
                  </a:txBody>
                  <a:tcPr/>
                </a:tc>
                <a:tc>
                  <a:txBody>
                    <a:bodyPr/>
                    <a:lstStyle/>
                    <a:p>
                      <a:pPr algn="l" fontAlgn="ctr"/>
                      <a:r>
                        <a:rPr lang="en-US" sz="400" u="none" strike="noStrike" dirty="0">
                          <a:effectLst/>
                        </a:rPr>
                        <a:t>6.</a:t>
                      </a:r>
                      <a:endParaRPr lang="en-US" sz="400" b="0" i="0" u="none" strike="noStrike" dirty="0">
                        <a:effectLst/>
                        <a:latin typeface="Arial" panose="020B0604020202020204" pitchFamily="34" charset="0"/>
                      </a:endParaRPr>
                    </a:p>
                  </a:txBody>
                  <a:tcPr marL="2667" marR="2667" marT="2667" marB="0" vert="wordArtVert" anchor="ctr"/>
                </a:tc>
                <a:tc rowSpan="5">
                  <a:txBody>
                    <a:bodyPr/>
                    <a:lstStyle/>
                    <a:p>
                      <a:pPr algn="l" fontAlgn="b"/>
                      <a:r>
                        <a:rPr lang="en-US" sz="600" u="none" strike="noStrike" dirty="0">
                          <a:effectLst/>
                        </a:rPr>
                        <a:t>Watchstanders</a:t>
                      </a:r>
                      <a:endParaRPr lang="en-US" sz="600" b="0" i="0" u="none" strike="noStrike" dirty="0">
                        <a:effectLst/>
                        <a:latin typeface="Arial" panose="020B0604020202020204" pitchFamily="34" charset="0"/>
                      </a:endParaRPr>
                    </a:p>
                  </a:txBody>
                  <a:tcPr marL="2667" marR="2667" marT="2667" marB="0" anchor="b"/>
                </a:tc>
                <a:tc rowSpan="5">
                  <a:txBody>
                    <a:bodyPr/>
                    <a:lstStyle/>
                    <a:p>
                      <a:pPr algn="ctr" fontAlgn="b"/>
                      <a:r>
                        <a:rPr lang="en-US" sz="600" u="none" strike="noStrike" dirty="0">
                          <a:effectLst/>
                        </a:rPr>
                        <a:t>Facilities</a:t>
                      </a:r>
                      <a:endParaRPr lang="en-US" sz="600" b="0" i="0" u="none" strike="noStrike" dirty="0">
                        <a:effectLst/>
                        <a:latin typeface="Arial" panose="020B0604020202020204" pitchFamily="34" charset="0"/>
                      </a:endParaRPr>
                    </a:p>
                  </a:txBody>
                  <a:tcPr marL="2667" marR="2667" marT="2667" marB="0" anchor="b"/>
                </a:tc>
                <a:tc rowSpan="5">
                  <a:txBody>
                    <a:bodyPr/>
                    <a:lstStyle/>
                    <a:p>
                      <a:pPr algn="ctr" fontAlgn="b"/>
                      <a:r>
                        <a:rPr lang="en-US" sz="600" u="none" strike="noStrike" dirty="0">
                          <a:effectLst/>
                        </a:rPr>
                        <a:t>AUX-FS</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AUX-CFVE</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AUC-CI</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AUX-EU </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AUX-TI</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AUX-WM</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UPV Examiner</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In Port OOD</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MAA Quarterdeck</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dirty="0" err="1">
                          <a:effectLst/>
                        </a:rPr>
                        <a:t>Cont</a:t>
                      </a:r>
                      <a:r>
                        <a:rPr lang="en-US" sz="600" u="none" strike="noStrike" dirty="0">
                          <a:effectLst/>
                        </a:rPr>
                        <a:t> Planning Support</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a:effectLst/>
                        </a:rPr>
                        <a:t>ICS Instructors</a:t>
                      </a:r>
                      <a:endParaRPr lang="en-US" sz="600" b="0" i="0" u="none" strike="noStrike">
                        <a:effectLst/>
                        <a:latin typeface="Arial" panose="020B0604020202020204" pitchFamily="34" charset="0"/>
                      </a:endParaRPr>
                    </a:p>
                  </a:txBody>
                  <a:tcPr marL="2667" marR="2667" marT="2667" marB="0" anchor="b"/>
                </a:tc>
                <a:tc rowSpan="5">
                  <a:txBody>
                    <a:bodyPr/>
                    <a:lstStyle/>
                    <a:p>
                      <a:pPr algn="l" fontAlgn="b"/>
                      <a:r>
                        <a:rPr lang="en-US" sz="600" u="none" strike="noStrike">
                          <a:effectLst/>
                        </a:rPr>
                        <a:t>Admin Support</a:t>
                      </a:r>
                      <a:endParaRPr lang="en-US" sz="600" b="0" i="0" u="none" strike="noStrike">
                        <a:effectLst/>
                        <a:latin typeface="Arial" panose="020B0604020202020204" pitchFamily="34" charset="0"/>
                      </a:endParaRPr>
                    </a:p>
                  </a:txBody>
                  <a:tcPr marL="2667" marR="2667" marT="2667" marB="0" anchor="b"/>
                </a:tc>
                <a:tc rowSpan="5">
                  <a:txBody>
                    <a:bodyPr/>
                    <a:lstStyle/>
                    <a:p>
                      <a:pPr algn="l" fontAlgn="b"/>
                      <a:r>
                        <a:rPr lang="en-US" sz="600" u="none" strike="noStrike" dirty="0">
                          <a:effectLst/>
                        </a:rPr>
                        <a:t>Yoga Instructor</a:t>
                      </a:r>
                      <a:endParaRPr lang="en-US" sz="600" b="0" i="0" u="none" strike="noStrike" dirty="0">
                        <a:effectLst/>
                        <a:latin typeface="Arial" panose="020B0604020202020204" pitchFamily="34" charset="0"/>
                      </a:endParaRPr>
                    </a:p>
                  </a:txBody>
                  <a:tcPr marL="2667" marR="2667" marT="2667" marB="0" anchor="b"/>
                </a:tc>
                <a:tc rowSpan="5">
                  <a:txBody>
                    <a:bodyPr/>
                    <a:lstStyle/>
                    <a:p>
                      <a:pPr algn="l" fontAlgn="b"/>
                      <a:r>
                        <a:rPr lang="en-US" sz="600" u="none" strike="noStrike">
                          <a:effectLst/>
                        </a:rPr>
                        <a:t>IMT</a:t>
                      </a:r>
                      <a:endParaRPr lang="en-US" sz="600" b="0" i="0" u="none" strike="noStrike">
                        <a:effectLst/>
                        <a:latin typeface="Arial" panose="020B0604020202020204" pitchFamily="34" charset="0"/>
                      </a:endParaRPr>
                    </a:p>
                  </a:txBody>
                  <a:tcPr marL="2667" marR="2667" marT="2667" marB="0" anchor="b"/>
                </a:tc>
                <a:tc rowSpan="5">
                  <a:txBody>
                    <a:bodyPr/>
                    <a:lstStyle/>
                    <a:p>
                      <a:pPr algn="l" fontAlgn="b"/>
                      <a:r>
                        <a:rPr lang="en-US" sz="600" u="none" strike="noStrike">
                          <a:effectLst/>
                        </a:rPr>
                        <a:t>ATON Verifiers</a:t>
                      </a:r>
                      <a:endParaRPr lang="en-US" sz="600" b="0" i="0" u="none" strike="noStrike">
                        <a:effectLst/>
                        <a:latin typeface="Arial" panose="020B0604020202020204" pitchFamily="34" charset="0"/>
                      </a:endParaRPr>
                    </a:p>
                  </a:txBody>
                  <a:tcPr marL="2667" marR="2667" marT="2667" marB="0" anchor="b"/>
                </a:tc>
                <a:tc rowSpan="5">
                  <a:txBody>
                    <a:bodyPr/>
                    <a:lstStyle/>
                    <a:p>
                      <a:pPr algn="l" fontAlgn="b"/>
                      <a:r>
                        <a:rPr lang="en-US" sz="600" u="none" strike="noStrike">
                          <a:effectLst/>
                        </a:rPr>
                        <a:t>Fixed wing aircraft</a:t>
                      </a:r>
                      <a:endParaRPr lang="en-US" sz="600" b="0" i="0" u="none" strike="noStrike">
                        <a:effectLst/>
                        <a:latin typeface="Arial" panose="020B0604020202020204" pitchFamily="34" charset="0"/>
                      </a:endParaRPr>
                    </a:p>
                  </a:txBody>
                  <a:tcPr marL="2667" marR="2667" marT="2667" marB="0" anchor="b"/>
                </a:tc>
                <a:tc rowSpan="5">
                  <a:txBody>
                    <a:bodyPr/>
                    <a:lstStyle/>
                    <a:p>
                      <a:pPr algn="l" fontAlgn="b"/>
                      <a:r>
                        <a:rPr lang="en-US" sz="600" u="none" strike="noStrike">
                          <a:effectLst/>
                        </a:rPr>
                        <a:t>Helos</a:t>
                      </a:r>
                      <a:endParaRPr lang="en-US" sz="600" b="0" i="0" u="none" strike="noStrike">
                        <a:effectLst/>
                        <a:latin typeface="Arial" panose="020B0604020202020204" pitchFamily="34" charset="0"/>
                      </a:endParaRPr>
                    </a:p>
                  </a:txBody>
                  <a:tcPr marL="2667" marR="2667" marT="2667" marB="0" anchor="b"/>
                </a:tc>
                <a:tc rowSpan="5">
                  <a:txBody>
                    <a:bodyPr/>
                    <a:lstStyle/>
                    <a:p>
                      <a:pPr algn="l" fontAlgn="b"/>
                      <a:r>
                        <a:rPr lang="en-US" sz="600" u="none" strike="noStrike">
                          <a:effectLst/>
                        </a:rPr>
                        <a:t>Helo Ops Boat Crew</a:t>
                      </a:r>
                      <a:endParaRPr lang="en-US" sz="600" b="0" i="0" u="none" strike="noStrike">
                        <a:effectLst/>
                        <a:latin typeface="Arial" panose="020B0604020202020204" pitchFamily="34" charset="0"/>
                      </a:endParaRPr>
                    </a:p>
                  </a:txBody>
                  <a:tcPr marL="2667" marR="2667" marT="2667" marB="0" anchor="b"/>
                </a:tc>
                <a:tc rowSpan="5">
                  <a:txBody>
                    <a:bodyPr/>
                    <a:lstStyle/>
                    <a:p>
                      <a:pPr algn="ctr" fontAlgn="b"/>
                      <a:r>
                        <a:rPr lang="en-US" sz="600" u="none" strike="noStrike">
                          <a:effectLst/>
                        </a:rPr>
                        <a:t>Helo Ops Coxswain</a:t>
                      </a:r>
                      <a:endParaRPr lang="en-US" sz="600" b="0" i="0" u="none" strike="noStrike">
                        <a:effectLst/>
                        <a:latin typeface="Arial" panose="020B0604020202020204" pitchFamily="34" charset="0"/>
                      </a:endParaRPr>
                    </a:p>
                  </a:txBody>
                  <a:tcPr marL="2667" marR="2667" marT="2667" marB="0" anchor="b"/>
                </a:tc>
                <a:tc rowSpan="5">
                  <a:txBody>
                    <a:bodyPr/>
                    <a:lstStyle/>
                    <a:p>
                      <a:pPr algn="ctr" fontAlgn="b"/>
                      <a:r>
                        <a:rPr lang="en-US" sz="600" u="none" strike="noStrike">
                          <a:effectLst/>
                        </a:rPr>
                        <a:t>Tour Guides</a:t>
                      </a:r>
                      <a:endParaRPr lang="en-US" sz="600" b="0" i="0" u="none" strike="noStrike">
                        <a:effectLst/>
                        <a:latin typeface="Arial" panose="020B0604020202020204" pitchFamily="34" charset="0"/>
                      </a:endParaRPr>
                    </a:p>
                  </a:txBody>
                  <a:tcPr marL="2667" marR="2667" marT="2667" marB="0" anchor="b"/>
                </a:tc>
                <a:tc rowSpan="5">
                  <a:txBody>
                    <a:bodyPr/>
                    <a:lstStyle/>
                    <a:p>
                      <a:pPr algn="ctr" fontAlgn="b"/>
                      <a:r>
                        <a:rPr lang="en-US" sz="600" u="none" strike="noStrike">
                          <a:effectLst/>
                        </a:rPr>
                        <a:t>Recruit Instructors</a:t>
                      </a:r>
                      <a:endParaRPr lang="en-US" sz="600" b="0" i="0" u="none" strike="noStrike">
                        <a:effectLst/>
                        <a:latin typeface="Arial" panose="020B0604020202020204" pitchFamily="34" charset="0"/>
                      </a:endParaRPr>
                    </a:p>
                  </a:txBody>
                  <a:tcPr marL="2667" marR="2667" marT="2667" marB="0" anchor="b"/>
                </a:tc>
                <a:tc rowSpan="5">
                  <a:txBody>
                    <a:bodyPr/>
                    <a:lstStyle/>
                    <a:p>
                      <a:pPr algn="ctr" fontAlgn="b"/>
                      <a:r>
                        <a:rPr lang="en-US" sz="600" u="none" strike="noStrike">
                          <a:effectLst/>
                        </a:rPr>
                        <a:t>Physicans</a:t>
                      </a:r>
                      <a:endParaRPr lang="en-US" sz="600" b="0" i="0" u="none" strike="noStrike">
                        <a:effectLst/>
                        <a:latin typeface="Arial" panose="020B0604020202020204" pitchFamily="34" charset="0"/>
                      </a:endParaRPr>
                    </a:p>
                  </a:txBody>
                  <a:tcPr marL="2667" marR="2667" marT="2667" marB="0" anchor="b"/>
                </a:tc>
                <a:tc rowSpan="5">
                  <a:txBody>
                    <a:bodyPr/>
                    <a:lstStyle/>
                    <a:p>
                      <a:pPr algn="ctr" fontAlgn="b"/>
                      <a:r>
                        <a:rPr lang="en-US" sz="600" u="none" strike="noStrike">
                          <a:effectLst/>
                        </a:rPr>
                        <a:t>Beach Access Watch</a:t>
                      </a:r>
                      <a:endParaRPr lang="en-US" sz="600" b="0" i="0" u="none" strike="noStrike">
                        <a:effectLst/>
                        <a:latin typeface="Arial" panose="020B0604020202020204" pitchFamily="34" charset="0"/>
                      </a:endParaRPr>
                    </a:p>
                  </a:txBody>
                  <a:tcPr marL="2667" marR="2667" marT="2667" marB="0" anchor="b"/>
                </a:tc>
                <a:tc rowSpan="5">
                  <a:txBody>
                    <a:bodyPr/>
                    <a:lstStyle/>
                    <a:p>
                      <a:pPr algn="l" fontAlgn="b"/>
                      <a:r>
                        <a:rPr lang="en-US" sz="600" u="none" strike="noStrike">
                          <a:effectLst/>
                        </a:rPr>
                        <a:t>MWR Lucky Bag Sales</a:t>
                      </a:r>
                      <a:endParaRPr lang="en-US" sz="600" b="0" i="0" u="none" strike="noStrike">
                        <a:effectLst/>
                        <a:latin typeface="Arial" panose="020B0604020202020204" pitchFamily="34" charset="0"/>
                      </a:endParaRPr>
                    </a:p>
                  </a:txBody>
                  <a:tcPr marL="2667" marR="2667" marT="2667" marB="0" anchor="b"/>
                </a:tc>
                <a:tc rowSpan="5">
                  <a:txBody>
                    <a:bodyPr/>
                    <a:lstStyle/>
                    <a:p>
                      <a:pPr algn="ctr" fontAlgn="b"/>
                      <a:r>
                        <a:rPr lang="en-US" sz="600" u="none" strike="noStrike">
                          <a:effectLst/>
                        </a:rPr>
                        <a:t>Graduation Support</a:t>
                      </a:r>
                      <a:endParaRPr lang="en-US" sz="600" b="0" i="0" u="none" strike="noStrike">
                        <a:effectLst/>
                        <a:latin typeface="Arial" panose="020B0604020202020204" pitchFamily="34" charset="0"/>
                      </a:endParaRPr>
                    </a:p>
                  </a:txBody>
                  <a:tcPr marL="2667" marR="2667" marT="2667" marB="0" anchor="b"/>
                </a:tc>
                <a:tc gridSpan="2">
                  <a:txBody>
                    <a:bodyPr/>
                    <a:lstStyle/>
                    <a:p>
                      <a:pPr algn="l" fontAlgn="t"/>
                      <a:r>
                        <a:rPr lang="en-US" sz="300" u="none" strike="noStrike">
                          <a:effectLst/>
                        </a:rPr>
                        <a:t>2. DATE PREPARED</a:t>
                      </a:r>
                      <a:endParaRPr lang="en-US" sz="300" b="0" i="0" u="none" strike="noStrike">
                        <a:effectLst/>
                        <a:latin typeface="Arial" panose="020B0604020202020204" pitchFamily="34" charset="0"/>
                      </a:endParaRPr>
                    </a:p>
                  </a:txBody>
                  <a:tcPr marL="2667" marR="2667" marT="2667" marB="0"/>
                </a:tc>
                <a:tc hMerge="1">
                  <a:txBody>
                    <a:bodyPr/>
                    <a:lstStyle/>
                    <a:p>
                      <a:endParaRPr lang="en-US"/>
                    </a:p>
                  </a:txBody>
                  <a:tcPr/>
                </a:tc>
                <a:tc gridSpan="2">
                  <a:txBody>
                    <a:bodyPr/>
                    <a:lstStyle/>
                    <a:p>
                      <a:pPr algn="l" fontAlgn="t"/>
                      <a:r>
                        <a:rPr lang="en-US" sz="300" u="none" strike="noStrike">
                          <a:effectLst/>
                        </a:rPr>
                        <a:t>3. AUXILIARY DISTRICT                    </a:t>
                      </a:r>
                      <a:endParaRPr lang="en-US" sz="300" b="0" i="0" u="none" strike="noStrike">
                        <a:effectLst/>
                        <a:latin typeface="Arial" panose="020B0604020202020204" pitchFamily="34" charset="0"/>
                      </a:endParaRPr>
                    </a:p>
                  </a:txBody>
                  <a:tcPr marL="2667" marR="2667" marT="2667" marB="0"/>
                </a:tc>
                <a:tc hMerge="1">
                  <a:txBody>
                    <a:bodyPr/>
                    <a:lstStyle/>
                    <a:p>
                      <a:endParaRPr lang="en-US"/>
                    </a:p>
                  </a:txBody>
                  <a:tcPr/>
                </a:tc>
                <a:extLst>
                  <a:ext uri="{0D108BD9-81ED-4DB2-BD59-A6C34878D82A}">
                    <a16:rowId xmlns:a16="http://schemas.microsoft.com/office/drawing/2014/main" xmlns="" val="10000"/>
                  </a:ext>
                </a:extLst>
              </a:tr>
              <a:tr h="17877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rowSpan="4">
                  <a:txBody>
                    <a:bodyPr/>
                    <a:lstStyle/>
                    <a:p>
                      <a:pPr algn="r" fontAlgn="ctr"/>
                      <a:r>
                        <a:rPr lang="en-US" sz="400" u="none" strike="noStrike">
                          <a:effectLst/>
                        </a:rPr>
                        <a:t>TYPES OF PERSONNEL</a:t>
                      </a:r>
                      <a:endParaRPr lang="en-US" sz="400" b="0" i="0" u="none" strike="noStrike">
                        <a:effectLst/>
                        <a:latin typeface="Arial" panose="020B0604020202020204" pitchFamily="34" charset="0"/>
                      </a:endParaRPr>
                    </a:p>
                  </a:txBody>
                  <a:tcPr marL="2667" marR="2667" marT="2667" marB="0" vert="wordA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gridSpan="2">
                  <a:txBody>
                    <a:bodyPr/>
                    <a:lstStyle/>
                    <a:p>
                      <a:pPr algn="l" fontAlgn="t"/>
                      <a:r>
                        <a:rPr lang="en-US" sz="600" u="none" strike="noStrike">
                          <a:effectLst/>
                        </a:rPr>
                        <a:t>10-Jul-15</a:t>
                      </a:r>
                      <a:endParaRPr lang="en-US" sz="600" b="0" i="0" u="none" strike="noStrike">
                        <a:effectLst/>
                        <a:latin typeface="Arial" panose="020B0604020202020204" pitchFamily="34" charset="0"/>
                      </a:endParaRPr>
                    </a:p>
                  </a:txBody>
                  <a:tcPr marL="2667" marR="2667" marT="2667" marB="0"/>
                </a:tc>
                <a:tc rowSpan="3" hMerge="1">
                  <a:txBody>
                    <a:bodyPr/>
                    <a:lstStyle/>
                    <a:p>
                      <a:endParaRPr lang="en-US"/>
                    </a:p>
                  </a:txBody>
                  <a:tcPr/>
                </a:tc>
                <a:tc rowSpan="3" gridSpan="2">
                  <a:txBody>
                    <a:bodyPr/>
                    <a:lstStyle/>
                    <a:p>
                      <a:pPr algn="l" fontAlgn="t"/>
                      <a:r>
                        <a:rPr lang="en-US" sz="600" u="none" strike="noStrike">
                          <a:effectLst/>
                        </a:rPr>
                        <a:t>5NR</a:t>
                      </a:r>
                      <a:endParaRPr lang="en-US" sz="600" b="0" i="0" u="none" strike="noStrike">
                        <a:effectLst/>
                        <a:latin typeface="Arial" panose="020B0604020202020204" pitchFamily="34" charset="0"/>
                      </a:endParaRPr>
                    </a:p>
                  </a:txBody>
                  <a:tcPr marL="2667" marR="2667" marT="2667" marB="0"/>
                </a:tc>
                <a:tc rowSpan="3" hMerge="1">
                  <a:txBody>
                    <a:bodyPr/>
                    <a:lstStyle/>
                    <a:p>
                      <a:endParaRPr lang="en-US"/>
                    </a:p>
                  </a:txBody>
                  <a:tcPr/>
                </a:tc>
                <a:extLst>
                  <a:ext uri="{0D108BD9-81ED-4DB2-BD59-A6C34878D82A}">
                    <a16:rowId xmlns:a16="http://schemas.microsoft.com/office/drawing/2014/main" xmlns="" val="10001"/>
                  </a:ext>
                </a:extLst>
              </a:tr>
              <a:tr h="142991">
                <a:tc gridSpan="3">
                  <a:txBody>
                    <a:bodyPr/>
                    <a:lstStyle/>
                    <a:p>
                      <a:pPr algn="l" fontAlgn="t"/>
                      <a:r>
                        <a:rPr lang="en-US" sz="600" u="none" strike="noStrike">
                          <a:effectLst/>
                        </a:rPr>
                        <a:t>1.INITIAL PLANNING</a:t>
                      </a:r>
                      <a:endParaRPr lang="en-US" sz="600" b="0" i="0" u="none" strike="noStrike">
                        <a:effectLst/>
                        <a:latin typeface="Arial" panose="020B0604020202020204" pitchFamily="34" charset="0"/>
                      </a:endParaRPr>
                    </a:p>
                  </a:txBody>
                  <a:tcPr marL="2667" marR="2667" marT="2667" marB="0"/>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10002"/>
                  </a:ext>
                </a:extLst>
              </a:tr>
              <a:tr h="246256">
                <a:tc gridSpan="3">
                  <a:txBody>
                    <a:bodyPr/>
                    <a:lstStyle/>
                    <a:p>
                      <a:pPr algn="l" fontAlgn="ctr"/>
                      <a:r>
                        <a:rPr lang="en-US" sz="600" u="none" strike="noStrike">
                          <a:effectLst/>
                        </a:rPr>
                        <a:t>STEADY STATE/BACKFILL</a:t>
                      </a:r>
                      <a:endParaRPr lang="en-US" sz="600" b="0" i="0" u="none" strike="noStrike">
                        <a:effectLst/>
                        <a:latin typeface="Arial" panose="020B0604020202020204" pitchFamily="34" charset="0"/>
                      </a:endParaRPr>
                    </a:p>
                  </a:txBody>
                  <a:tcPr marL="2667" marR="2667" marT="2667" marB="0" anchor="ct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10003"/>
                  </a:ext>
                </a:extLst>
              </a:tr>
              <a:tr h="276369">
                <a:tc>
                  <a:txBody>
                    <a:bodyPr/>
                    <a:lstStyle/>
                    <a:p>
                      <a:pPr algn="ctr" fontAlgn="ctr"/>
                      <a:r>
                        <a:rPr lang="en-US" sz="300" u="none" strike="noStrike">
                          <a:effectLst/>
                        </a:rPr>
                        <a:t>4. DISTRICT ID</a:t>
                      </a:r>
                      <a:endParaRPr lang="en-US" sz="300" b="0" i="0" u="none" strike="noStrike">
                        <a:effectLst/>
                        <a:latin typeface="Arial" panose="020B0604020202020204" pitchFamily="34" charset="0"/>
                      </a:endParaRPr>
                    </a:p>
                  </a:txBody>
                  <a:tcPr marL="2667" marR="2667" marT="2667" marB="0" anchor="ctr"/>
                </a:tc>
                <a:tc gridSpan="2">
                  <a:txBody>
                    <a:bodyPr/>
                    <a:lstStyle/>
                    <a:p>
                      <a:pPr algn="l" fontAlgn="ctr"/>
                      <a:r>
                        <a:rPr lang="en-US" sz="600" u="none" strike="noStrike">
                          <a:effectLst/>
                        </a:rPr>
                        <a:t>5. SECTOR/AIR STATION/UNIT</a:t>
                      </a:r>
                      <a:endParaRPr lang="en-US" sz="600" b="0" i="0" u="none" strike="noStrike">
                        <a:effectLst/>
                        <a:latin typeface="Arial" panose="020B0604020202020204" pitchFamily="34" charset="0"/>
                      </a:endParaRPr>
                    </a:p>
                  </a:txBody>
                  <a:tcPr marL="2667" marR="2667" marT="2667" marB="0" anchor="ct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300" u="none" strike="noStrike">
                          <a:effectLst/>
                        </a:rPr>
                        <a:t>7. TOTAL SHORTFALLS</a:t>
                      </a:r>
                      <a:endParaRPr lang="en-US" sz="300" b="0" i="0" u="none" strike="noStrike">
                        <a:effectLst/>
                        <a:latin typeface="Arial" panose="020B0604020202020204" pitchFamily="34" charset="0"/>
                      </a:endParaRPr>
                    </a:p>
                  </a:txBody>
                  <a:tcPr marL="2667" marR="2667" marT="2667" marB="0" anchor="ctr"/>
                </a:tc>
                <a:tc>
                  <a:txBody>
                    <a:bodyPr/>
                    <a:lstStyle/>
                    <a:p>
                      <a:pPr algn="ctr" fontAlgn="ctr"/>
                      <a:r>
                        <a:rPr lang="en-US" sz="300" u="none" strike="noStrike">
                          <a:effectLst/>
                        </a:rPr>
                        <a:t>8. TRAINING REQUIREMENTS  MET</a:t>
                      </a:r>
                      <a:endParaRPr lang="en-US" sz="300" b="0" i="0" u="none" strike="noStrike">
                        <a:effectLst/>
                        <a:latin typeface="Arial" panose="020B0604020202020204" pitchFamily="34" charset="0"/>
                      </a:endParaRPr>
                    </a:p>
                  </a:txBody>
                  <a:tcPr marL="2667" marR="2667" marT="2667" marB="0" anchor="ctr"/>
                </a:tc>
                <a:tc>
                  <a:txBody>
                    <a:bodyPr/>
                    <a:lstStyle/>
                    <a:p>
                      <a:pPr algn="ctr" fontAlgn="ctr"/>
                      <a:r>
                        <a:rPr lang="en-US" sz="300" u="none" strike="noStrike">
                          <a:effectLst/>
                        </a:rPr>
                        <a:t>9. TRAINING REQIREMENTS NOT MET</a:t>
                      </a:r>
                      <a:endParaRPr lang="en-US" sz="300" b="0" i="0" u="none" strike="noStrike">
                        <a:effectLst/>
                        <a:latin typeface="Arial" panose="020B0604020202020204" pitchFamily="34" charset="0"/>
                      </a:endParaRPr>
                    </a:p>
                  </a:txBody>
                  <a:tcPr marL="2667" marR="2667" marT="2667" marB="0" anchor="ctr"/>
                </a:tc>
                <a:tc>
                  <a:txBody>
                    <a:bodyPr/>
                    <a:lstStyle/>
                    <a:p>
                      <a:pPr algn="ctr" fontAlgn="ctr"/>
                      <a:r>
                        <a:rPr lang="en-US" sz="300" u="none" strike="noStrike">
                          <a:effectLst/>
                        </a:rPr>
                        <a:t>10. COMMENTS</a:t>
                      </a:r>
                      <a:endParaRPr lang="en-US" sz="3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04"/>
                  </a:ext>
                </a:extLst>
              </a:tr>
              <a:tr h="140173">
                <a:tc rowSpan="3">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Sector DELAWARE BAY            Philadelphia, PA</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175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05"/>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175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06"/>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8</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8</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18</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18</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07"/>
                  </a:ext>
                </a:extLst>
              </a:tr>
              <a:tr h="140173">
                <a:tc rowSpan="3">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Air Station Atlantic City, NJ</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08"/>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09"/>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dirty="0">
                          <a:effectLst/>
                        </a:rPr>
                        <a:t> </a:t>
                      </a:r>
                      <a:endParaRPr lang="en-US" sz="600" b="0" i="0" u="none" strike="noStrike" dirty="0">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10"/>
                  </a:ext>
                </a:extLst>
              </a:tr>
              <a:tr h="140173">
                <a:tc rowSpan="3">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USCGC WILLIAM TATE    Philadelphia, PA</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11"/>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12"/>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13"/>
                  </a:ext>
                </a:extLst>
              </a:tr>
              <a:tr h="140173">
                <a:tc rowSpan="3">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DIRAUX (5NR)                                       Philadelphia, PA</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14"/>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dirty="0">
                          <a:effectLst/>
                        </a:rPr>
                        <a:t> </a:t>
                      </a:r>
                      <a:endParaRPr lang="en-US" sz="600" b="0" i="0" u="none" strike="noStrike" dirty="0">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15"/>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16"/>
                  </a:ext>
                </a:extLst>
              </a:tr>
              <a:tr h="140173">
                <a:tc rowSpan="3">
                  <a:txBody>
                    <a:bodyPr/>
                    <a:lstStyle/>
                    <a:p>
                      <a:pPr algn="ctr" fontAlgn="ctr"/>
                      <a:r>
                        <a:rPr lang="en-US" sz="300" u="none" strike="noStrike">
                          <a:effectLst/>
                        </a:rPr>
                        <a:t>FORCECOM Norfolk, VA</a:t>
                      </a:r>
                      <a:endParaRPr lang="en-US" sz="3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Training Center Cape May, NJ</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8</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dirty="0">
                          <a:effectLst/>
                        </a:rPr>
                        <a:t> </a:t>
                      </a:r>
                      <a:endParaRPr lang="en-US" sz="600" b="0" i="0" u="none" strike="noStrike" dirty="0">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17"/>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18"/>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19"/>
                  </a:ext>
                </a:extLst>
              </a:tr>
              <a:tr h="140173">
                <a:tc rowSpan="3">
                  <a:txBody>
                    <a:bodyPr/>
                    <a:lstStyle/>
                    <a:p>
                      <a:pPr algn="ctr" fontAlgn="ctr"/>
                      <a:r>
                        <a:rPr lang="en-US" sz="300" u="none" strike="noStrike">
                          <a:effectLst/>
                        </a:rPr>
                        <a:t>LANTAREA      NSFCC</a:t>
                      </a:r>
                      <a:endParaRPr lang="en-US" sz="3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Atlantic Strike Team                       Fort Dix, NJ</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20"/>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21"/>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22"/>
                  </a:ext>
                </a:extLst>
              </a:tr>
              <a:tr h="140173">
                <a:tc rowSpan="3">
                  <a:txBody>
                    <a:bodyPr/>
                    <a:lstStyle/>
                    <a:p>
                      <a:pPr algn="ctr" fontAlgn="ctr"/>
                      <a:r>
                        <a:rPr lang="en-US" sz="300" u="none" strike="noStrike">
                          <a:effectLst/>
                        </a:rPr>
                        <a:t>Special Missions Training Center</a:t>
                      </a:r>
                      <a:endParaRPr lang="en-US" sz="300" b="0" i="0" u="none" strike="noStrike">
                        <a:effectLst/>
                        <a:latin typeface="Arial" panose="020B0604020202020204" pitchFamily="34" charset="0"/>
                      </a:endParaRPr>
                    </a:p>
                  </a:txBody>
                  <a:tcPr marL="2667" marR="2667" marT="2667" marB="0" anchor="ctr"/>
                </a:tc>
                <a:tc rowSpan="3" gridSpan="2">
                  <a:txBody>
                    <a:bodyPr/>
                    <a:lstStyle/>
                    <a:p>
                      <a:pPr algn="ctr" fontAlgn="ctr"/>
                      <a:r>
                        <a:rPr lang="fr-FR" sz="600" u="none" strike="noStrike">
                          <a:effectLst/>
                        </a:rPr>
                        <a:t>Deploymnet Training Detachment             Fort Dix, NJ </a:t>
                      </a:r>
                      <a:endParaRPr lang="fr-FR"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23"/>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24"/>
                  </a:ext>
                </a:extLst>
              </a:tr>
              <a:tr h="268420">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25"/>
                  </a:ext>
                </a:extLst>
              </a:tr>
              <a:tr h="140173">
                <a:tc rowSpan="3">
                  <a:txBody>
                    <a:bodyPr/>
                    <a:lstStyle/>
                    <a:p>
                      <a:pPr algn="ctr" fontAlgn="ctr"/>
                      <a:r>
                        <a:rPr lang="en-US" sz="600" u="none" strike="noStrike">
                          <a:effectLst/>
                        </a:rPr>
                        <a:t>USCGHQ</a:t>
                      </a:r>
                      <a:endParaRPr lang="en-US" sz="6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Recruiting Office                    Philadelphia, PA</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26"/>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27"/>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28"/>
                  </a:ext>
                </a:extLst>
              </a:tr>
              <a:tr h="140173">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29"/>
                  </a:ext>
                </a:extLst>
              </a:tr>
              <a:tr h="153050">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30"/>
                  </a:ext>
                </a:extLst>
              </a:tr>
              <a:tr h="140173">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31"/>
                  </a:ext>
                </a:extLst>
              </a:tr>
              <a:tr h="140173">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gridSpan="2">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hMerge="1">
                  <a:txBody>
                    <a:bodyPr/>
                    <a:lstStyle/>
                    <a:p>
                      <a:endParaRPr lang="en-US"/>
                    </a:p>
                  </a:txBody>
                  <a:tcPr/>
                </a:tc>
                <a:tc>
                  <a:txBody>
                    <a:bodyPr/>
                    <a:lstStyle/>
                    <a:p>
                      <a:pPr algn="r" fontAlgn="ctr"/>
                      <a:r>
                        <a:rPr lang="en-US" sz="500" u="none" strike="noStrike">
                          <a:effectLst/>
                        </a:rPr>
                        <a:t>REQ</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rowSpan="3">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32"/>
                  </a:ext>
                </a:extLst>
              </a:tr>
              <a:tr h="142991">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HAVE</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33"/>
                  </a:ext>
                </a:extLst>
              </a:tr>
              <a:tr h="142991">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ctr"/>
                      <a:r>
                        <a:rPr lang="en-US" sz="500" u="none" strike="noStrike">
                          <a:effectLst/>
                        </a:rPr>
                        <a:t>NEED</a:t>
                      </a:r>
                      <a:endParaRPr lang="en-US" sz="5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 </a:t>
                      </a:r>
                      <a:endParaRPr lang="en-US" sz="600" b="0" i="0" u="none" strike="noStrike">
                        <a:effectLst/>
                        <a:latin typeface="Arial" panose="020B0604020202020204" pitchFamily="34" charset="0"/>
                      </a:endParaRPr>
                    </a:p>
                  </a:txBody>
                  <a:tcPr marL="2667" marR="2667" marT="2667"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34"/>
                  </a:ext>
                </a:extLst>
              </a:tr>
              <a:tr h="168936">
                <a:tc rowSpan="3" gridSpan="2">
                  <a:txBody>
                    <a:bodyPr/>
                    <a:lstStyle/>
                    <a:p>
                      <a:pPr algn="ctr" fontAlgn="ctr"/>
                      <a:r>
                        <a:rPr lang="en-US" sz="500" u="none" strike="noStrike">
                          <a:effectLst/>
                        </a:rPr>
                        <a:t> </a:t>
                      </a:r>
                      <a:endParaRPr lang="en-US" sz="500" b="1" i="0" u="none" strike="noStrike">
                        <a:effectLst/>
                        <a:latin typeface="Arial" panose="020B0604020202020204" pitchFamily="34" charset="0"/>
                      </a:endParaRPr>
                    </a:p>
                  </a:txBody>
                  <a:tcPr marL="2667" marR="2667" marT="2667" marB="0" anchor="ctr"/>
                </a:tc>
                <a:tc rowSpan="3" hMerge="1">
                  <a:txBody>
                    <a:bodyPr/>
                    <a:lstStyle/>
                    <a:p>
                      <a:endParaRPr lang="en-US"/>
                    </a:p>
                  </a:txBody>
                  <a:tcPr/>
                </a:tc>
                <a:tc gridSpan="2">
                  <a:txBody>
                    <a:bodyPr/>
                    <a:lstStyle/>
                    <a:p>
                      <a:pPr algn="ctr" fontAlgn="ctr"/>
                      <a:r>
                        <a:rPr lang="en-US" sz="300" u="none" strike="noStrike">
                          <a:effectLst/>
                        </a:rPr>
                        <a:t>11. TOTAL PERSONNEL REQUIRED</a:t>
                      </a:r>
                      <a:endParaRPr lang="en-US" sz="300" b="0" i="0" u="none" strike="noStrike">
                        <a:effectLst/>
                        <a:latin typeface="Arial" panose="020B0604020202020204" pitchFamily="34" charset="0"/>
                      </a:endParaRPr>
                    </a:p>
                  </a:txBody>
                  <a:tcPr marL="2667" marR="2667" marT="2667" marB="0" anchor="ctr"/>
                </a:tc>
                <a:tc hMerge="1">
                  <a:txBody>
                    <a:bodyPr/>
                    <a:lstStyle/>
                    <a:p>
                      <a:endParaRPr lang="en-US"/>
                    </a:p>
                  </a:txBody>
                  <a:tcPr/>
                </a:tc>
                <a:tc>
                  <a:txBody>
                    <a:bodyPr/>
                    <a:lstStyle/>
                    <a:p>
                      <a:pPr algn="ctr" fontAlgn="ctr"/>
                      <a:r>
                        <a:rPr lang="en-US" sz="600" u="none" strike="noStrike">
                          <a:effectLst/>
                        </a:rPr>
                        <a:t>12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175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8</a:t>
                      </a:r>
                      <a:endParaRPr lang="en-US" sz="600" b="0" i="0" u="none" strike="noStrike">
                        <a:effectLst/>
                        <a:latin typeface="Arial" panose="020B0604020202020204" pitchFamily="34" charset="0"/>
                      </a:endParaRPr>
                    </a:p>
                  </a:txBody>
                  <a:tcPr marL="2667" marR="2667" marT="2667" marB="0" anchor="ctr"/>
                </a:tc>
                <a:tc gridSpan="4">
                  <a:txBody>
                    <a:bodyPr/>
                    <a:lstStyle/>
                    <a:p>
                      <a:pPr algn="l" fontAlgn="t"/>
                      <a:r>
                        <a:rPr lang="en-US" sz="600" u="none" strike="noStrike">
                          <a:effectLst/>
                        </a:rPr>
                        <a:t> </a:t>
                      </a:r>
                      <a:endParaRPr lang="en-US" sz="600" b="0" i="0" u="none" strike="noStrike">
                        <a:effectLst/>
                        <a:latin typeface="Arial" panose="020B0604020202020204" pitchFamily="34" charset="0"/>
                      </a:endParaRPr>
                    </a:p>
                  </a:txBody>
                  <a:tcPr marL="2667" marR="2667" marT="2667"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35"/>
                  </a:ext>
                </a:extLst>
              </a:tr>
              <a:tr h="168936">
                <a:tc gridSpan="2" vMerge="1">
                  <a:txBody>
                    <a:bodyPr/>
                    <a:lstStyle/>
                    <a:p>
                      <a:endParaRPr lang="en-US"/>
                    </a:p>
                  </a:txBody>
                  <a:tcPr/>
                </a:tc>
                <a:tc hMerge="1" vMerge="1">
                  <a:txBody>
                    <a:bodyPr/>
                    <a:lstStyle/>
                    <a:p>
                      <a:endParaRPr lang="en-US"/>
                    </a:p>
                  </a:txBody>
                  <a:tcPr/>
                </a:tc>
                <a:tc gridSpan="2">
                  <a:txBody>
                    <a:bodyPr/>
                    <a:lstStyle/>
                    <a:p>
                      <a:pPr algn="ctr" fontAlgn="ctr"/>
                      <a:r>
                        <a:rPr lang="en-US" sz="300" u="none" strike="noStrike">
                          <a:effectLst/>
                        </a:rPr>
                        <a:t>12. TOTAL PERSONNEL ON HAND</a:t>
                      </a:r>
                      <a:endParaRPr lang="en-US" sz="300" b="0" i="0" u="none" strike="noStrike">
                        <a:effectLst/>
                        <a:latin typeface="Arial" panose="020B0604020202020204" pitchFamily="34" charset="0"/>
                      </a:endParaRPr>
                    </a:p>
                  </a:txBody>
                  <a:tcPr marL="2667" marR="2667" marT="2667" marB="0" anchor="ctr"/>
                </a:tc>
                <a:tc hMerge="1">
                  <a:txBody>
                    <a:bodyPr/>
                    <a:lstStyle/>
                    <a:p>
                      <a:endParaRPr lang="en-US"/>
                    </a:p>
                  </a:txBody>
                  <a:tcP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175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rowSpan="2" gridSpan="4">
                  <a:txBody>
                    <a:bodyPr/>
                    <a:lstStyle/>
                    <a:p>
                      <a:pPr algn="l" fontAlgn="t"/>
                      <a:endParaRPr lang="en-US" sz="600" b="0" i="0" u="none" strike="noStrike">
                        <a:effectLst/>
                        <a:latin typeface="Arial" panose="020B0604020202020204" pitchFamily="34" charset="0"/>
                      </a:endParaRPr>
                    </a:p>
                  </a:txBody>
                  <a:tcPr marL="2667" marR="2667" marT="2667" marB="0"/>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xmlns="" val="10036"/>
                  </a:ext>
                </a:extLst>
              </a:tr>
              <a:tr h="168936">
                <a:tc gridSpan="2" vMerge="1">
                  <a:txBody>
                    <a:bodyPr/>
                    <a:lstStyle/>
                    <a:p>
                      <a:endParaRPr lang="en-US"/>
                    </a:p>
                  </a:txBody>
                  <a:tcPr/>
                </a:tc>
                <a:tc hMerge="1" vMerge="1">
                  <a:txBody>
                    <a:bodyPr/>
                    <a:lstStyle/>
                    <a:p>
                      <a:endParaRPr lang="en-US"/>
                    </a:p>
                  </a:txBody>
                  <a:tcPr/>
                </a:tc>
                <a:tc gridSpan="2">
                  <a:txBody>
                    <a:bodyPr/>
                    <a:lstStyle/>
                    <a:p>
                      <a:pPr algn="ctr" fontAlgn="ctr"/>
                      <a:r>
                        <a:rPr lang="en-US" sz="300" u="none" strike="noStrike">
                          <a:effectLst/>
                        </a:rPr>
                        <a:t>13. TOTAL PERSONNEL NEEDED</a:t>
                      </a:r>
                      <a:endParaRPr lang="en-US" sz="300" b="0" i="0" u="none" strike="noStrike">
                        <a:effectLst/>
                        <a:latin typeface="Arial" panose="020B0604020202020204" pitchFamily="34" charset="0"/>
                      </a:endParaRPr>
                    </a:p>
                  </a:txBody>
                  <a:tcPr marL="2667" marR="2667" marT="2667" marB="0" anchor="ctr"/>
                </a:tc>
                <a:tc hMerge="1">
                  <a:txBody>
                    <a:bodyPr/>
                    <a:lstStyle/>
                    <a:p>
                      <a:endParaRPr lang="en-US"/>
                    </a:p>
                  </a:txBody>
                  <a:tcP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8</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9</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8</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18</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18</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27</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5</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6</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3</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10</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4</a:t>
                      </a:r>
                      <a:endParaRPr lang="en-US" sz="600" b="0" i="0" u="none" strike="noStrike">
                        <a:effectLst/>
                        <a:latin typeface="Arial" panose="020B0604020202020204" pitchFamily="34" charset="0"/>
                      </a:endParaRPr>
                    </a:p>
                  </a:txBody>
                  <a:tcPr marL="2667" marR="2667" marT="2667" marB="0" anchor="ctr"/>
                </a:tc>
                <a:tc>
                  <a:txBody>
                    <a:bodyPr/>
                    <a:lstStyle/>
                    <a:p>
                      <a:pPr algn="ctr" fontAlgn="ctr"/>
                      <a:r>
                        <a:rPr lang="en-US" sz="600" u="none" strike="noStrike">
                          <a:effectLst/>
                        </a:rPr>
                        <a:t>2</a:t>
                      </a:r>
                      <a:endParaRPr lang="en-US" sz="600" b="0" i="0" u="none" strike="noStrike">
                        <a:effectLst/>
                        <a:latin typeface="Arial" panose="020B0604020202020204" pitchFamily="34" charset="0"/>
                      </a:endParaRPr>
                    </a:p>
                  </a:txBody>
                  <a:tcPr marL="2667" marR="2667" marT="2667" marB="0" anchor="ct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10037"/>
                  </a:ext>
                </a:extLst>
              </a:tr>
              <a:tr h="140173">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38"/>
                  </a:ext>
                </a:extLst>
              </a:tr>
              <a:tr h="140173">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dirty="0">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a:effectLst/>
                        <a:latin typeface="Arial" panose="020B0604020202020204" pitchFamily="34" charset="0"/>
                      </a:endParaRPr>
                    </a:p>
                  </a:txBody>
                  <a:tcPr marL="2667" marR="2667" marT="2667" marB="0" anchor="ctr"/>
                </a:tc>
                <a:tc>
                  <a:txBody>
                    <a:bodyPr/>
                    <a:lstStyle/>
                    <a:p>
                      <a:pPr algn="ctr" fontAlgn="ctr"/>
                      <a:endParaRPr lang="en-US" sz="600" b="0" i="0" u="none" strike="noStrike" dirty="0">
                        <a:effectLst/>
                        <a:latin typeface="Arial" panose="020B0604020202020204" pitchFamily="34" charset="0"/>
                      </a:endParaRPr>
                    </a:p>
                  </a:txBody>
                  <a:tcPr marL="2667" marR="2667" marT="2667" marB="0" anchor="ctr"/>
                </a:tc>
                <a:extLst>
                  <a:ext uri="{0D108BD9-81ED-4DB2-BD59-A6C34878D82A}">
                    <a16:rowId xmlns:a16="http://schemas.microsoft.com/office/drawing/2014/main" xmlns="" val="10039"/>
                  </a:ext>
                </a:extLst>
              </a:tr>
            </a:tbl>
          </a:graphicData>
        </a:graphic>
      </p:graphicFrame>
    </p:spTree>
    <p:extLst>
      <p:ext uri="{BB962C8B-B14F-4D97-AF65-F5344CB8AC3E}">
        <p14:creationId xmlns:p14="http://schemas.microsoft.com/office/powerpoint/2010/main" val="183401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What needs to be Accomplished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DCO’s and your team need to meet with every Sector Commander and subunits and brief them on the What’s and Why’s of the GAP Analysis – Face to Face Meetings.</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Work with the ASC’s &amp; AUXLO’s, Sector Staffs and the boat unit commanders to get their input on the wants and desires of the units.</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Fill out the ICS – 215 form reflecting the REQ (CG Requests for support), HAVE (how many Auxiliarists are ACTUALLY filling the slots at each station), NEED – The GAP or DELTA (what we need to work on to meet the CG needs)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71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AUXLO Support</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normAutofit/>
          </a:bodyPr>
          <a:lstStyle/>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AUXLO/ASC support will be needed throughout the  information gathering times.</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Every unit within a Sector from the Headquarters to the smallest unit in that Command needs be included in the GAP Analysis.</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DCO’s will need to call on their respective District Commanders and provide them a short briefing on what the Auxiliary is conducting and why.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91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Important Points for the GAP Analysis</a:t>
            </a:r>
            <a:endParaRPr lang="en-US"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normAutofit/>
          </a:bodyPr>
          <a:lstStyle/>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We are </a:t>
            </a:r>
            <a:r>
              <a:rPr lang="en-US" sz="3200" b="1" dirty="0" smtClean="0">
                <a:latin typeface="Times New Roman" panose="02020603050405020304" pitchFamily="18" charset="0"/>
                <a:cs typeface="Times New Roman" panose="02020603050405020304" pitchFamily="18" charset="0"/>
              </a:rPr>
              <a:t>NOT</a:t>
            </a:r>
            <a:r>
              <a:rPr lang="en-US" sz="3200" dirty="0" smtClean="0">
                <a:latin typeface="Times New Roman" panose="02020603050405020304" pitchFamily="18" charset="0"/>
                <a:cs typeface="Times New Roman" panose="02020603050405020304" pitchFamily="18" charset="0"/>
              </a:rPr>
              <a:t> looking for AUXDATA input – We </a:t>
            </a:r>
            <a:r>
              <a:rPr lang="en-US" sz="3200" b="1" dirty="0" smtClean="0">
                <a:latin typeface="Times New Roman" panose="02020603050405020304" pitchFamily="18" charset="0"/>
                <a:cs typeface="Times New Roman" panose="02020603050405020304" pitchFamily="18" charset="0"/>
              </a:rPr>
              <a:t>ARE</a:t>
            </a:r>
            <a:r>
              <a:rPr lang="en-US" sz="3200" dirty="0" smtClean="0">
                <a:latin typeface="Times New Roman" panose="02020603050405020304" pitchFamily="18" charset="0"/>
                <a:cs typeface="Times New Roman" panose="02020603050405020304" pitchFamily="18" charset="0"/>
              </a:rPr>
              <a:t> looking for the actual number of Auxiliarists serving in the positions that are identified.</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We are </a:t>
            </a:r>
            <a:r>
              <a:rPr lang="en-US" sz="3200" b="1" dirty="0" smtClean="0">
                <a:latin typeface="Times New Roman" panose="02020603050405020304" pitchFamily="18" charset="0"/>
                <a:cs typeface="Times New Roman" panose="02020603050405020304" pitchFamily="18" charset="0"/>
              </a:rPr>
              <a:t>NOT</a:t>
            </a:r>
            <a:r>
              <a:rPr lang="en-US" sz="3200" dirty="0" smtClean="0">
                <a:latin typeface="Times New Roman" panose="02020603050405020304" pitchFamily="18" charset="0"/>
                <a:cs typeface="Times New Roman" panose="02020603050405020304" pitchFamily="18" charset="0"/>
              </a:rPr>
              <a:t> looking for how many hours any one Auxiliarist is serving in the identified positions.</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We </a:t>
            </a:r>
            <a:r>
              <a:rPr lang="en-US" sz="3200" b="1" dirty="0" smtClean="0">
                <a:latin typeface="Times New Roman" panose="02020603050405020304" pitchFamily="18" charset="0"/>
                <a:cs typeface="Times New Roman" panose="02020603050405020304" pitchFamily="18" charset="0"/>
              </a:rPr>
              <a:t>ARE</a:t>
            </a:r>
            <a:r>
              <a:rPr lang="en-US" sz="3200" dirty="0" smtClean="0">
                <a:latin typeface="Times New Roman" panose="02020603050405020304" pitchFamily="18" charset="0"/>
                <a:cs typeface="Times New Roman" panose="02020603050405020304" pitchFamily="18" charset="0"/>
              </a:rPr>
              <a:t> looking for the desires of each Sector Commander and subunit commanders in all four Op tempo’s.</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We </a:t>
            </a:r>
            <a:r>
              <a:rPr lang="en-US" sz="3200" b="1" dirty="0" smtClean="0">
                <a:latin typeface="Times New Roman" panose="02020603050405020304" pitchFamily="18" charset="0"/>
                <a:cs typeface="Times New Roman" panose="02020603050405020304" pitchFamily="18" charset="0"/>
              </a:rPr>
              <a:t>DO</a:t>
            </a:r>
            <a:r>
              <a:rPr lang="en-US" sz="3200" dirty="0" smtClean="0">
                <a:latin typeface="Times New Roman" panose="02020603050405020304" pitchFamily="18" charset="0"/>
                <a:cs typeface="Times New Roman" panose="02020603050405020304" pitchFamily="18" charset="0"/>
              </a:rPr>
              <a:t> want the entire team to THINK OUTSIDE THE BOX! – i.e. YOGA INSTRUCTOR EXAMPLE.</a:t>
            </a:r>
          </a:p>
          <a:p>
            <a:pPr marL="514350" indent="-514350">
              <a:buFont typeface="+mj-lt"/>
              <a:buAutoNum type="arabicPeriod"/>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37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Important Points for the GAP Analysis</a:t>
            </a:r>
          </a:p>
        </p:txBody>
      </p:sp>
      <p:sp>
        <p:nvSpPr>
          <p:cNvPr id="3" name="Content Placeholder 2"/>
          <p:cNvSpPr>
            <a:spLocks noGrp="1"/>
          </p:cNvSpPr>
          <p:nvPr>
            <p:ph idx="1"/>
          </p:nvPr>
        </p:nvSpPr>
        <p:spPr>
          <a:xfrm>
            <a:off x="838200" y="1552574"/>
            <a:ext cx="10515600" cy="4966213"/>
          </a:xfrm>
        </p:spPr>
        <p:txBody>
          <a:bodyPr>
            <a:normAutofit/>
          </a:bodyPr>
          <a:lstStyle/>
          <a:p>
            <a:pPr marL="514350" indent="-514350">
              <a:buFont typeface="+mj-lt"/>
              <a:buAutoNum type="arabicPeriod" startAt="5"/>
            </a:pPr>
            <a:r>
              <a:rPr lang="en-US" sz="3200" dirty="0" smtClean="0">
                <a:latin typeface="Times New Roman" panose="02020603050405020304" pitchFamily="18" charset="0"/>
                <a:cs typeface="Times New Roman" panose="02020603050405020304" pitchFamily="18" charset="0"/>
              </a:rPr>
              <a:t>Remember ALL THREE mission areas in the Commandant’s Auxiliary Policy Statement when discussing the GAP Analysis with your CG Units.</a:t>
            </a:r>
            <a:endParaRPr lang="en-US" sz="3200" dirty="0">
              <a:latin typeface="Times New Roman" panose="02020603050405020304" pitchFamily="18" charset="0"/>
              <a:cs typeface="Times New Roman" panose="02020603050405020304" pitchFamily="18" charset="0"/>
            </a:endParaRPr>
          </a:p>
          <a:p>
            <a:pPr marL="1428750" lvl="2" indent="-514350">
              <a:buFont typeface="+mj-lt"/>
              <a:buAutoNum type="alphaLcPeriod"/>
            </a:pPr>
            <a:r>
              <a:rPr lang="en-US" sz="3200" dirty="0">
                <a:latin typeface="Times New Roman" panose="02020603050405020304" pitchFamily="18" charset="0"/>
                <a:cs typeface="Times New Roman" panose="02020603050405020304" pitchFamily="18" charset="0"/>
              </a:rPr>
              <a:t>To promote and improve RBS</a:t>
            </a:r>
          </a:p>
          <a:p>
            <a:pPr marL="1428750" lvl="2" indent="-514350">
              <a:buFont typeface="+mj-lt"/>
              <a:buAutoNum type="alphaLcPeriod"/>
            </a:pPr>
            <a:r>
              <a:rPr lang="en-US" sz="3200" dirty="0">
                <a:latin typeface="Times New Roman" panose="02020603050405020304" pitchFamily="18" charset="0"/>
                <a:cs typeface="Times New Roman" panose="02020603050405020304" pitchFamily="18" charset="0"/>
              </a:rPr>
              <a:t>To provide </a:t>
            </a:r>
            <a:r>
              <a:rPr lang="en-US" sz="3200" u="sng" dirty="0">
                <a:latin typeface="Times New Roman" panose="02020603050405020304" pitchFamily="18" charset="0"/>
                <a:cs typeface="Times New Roman" panose="02020603050405020304" pitchFamily="18" charset="0"/>
              </a:rPr>
              <a:t>a diverse array of specialized skills, trained crews, and capable facilities to augment the Coast Guard and enhance safety and security of our ports, waterways and coastal regions</a:t>
            </a:r>
          </a:p>
          <a:p>
            <a:pPr marL="1428750" lvl="2" indent="-514350">
              <a:buFont typeface="+mj-lt"/>
              <a:buAutoNum type="alphaLcPeriod"/>
            </a:pPr>
            <a:r>
              <a:rPr lang="en-US" sz="3200" dirty="0">
                <a:latin typeface="Times New Roman" panose="02020603050405020304" pitchFamily="18" charset="0"/>
                <a:cs typeface="Times New Roman" panose="02020603050405020304" pitchFamily="18" charset="0"/>
              </a:rPr>
              <a:t>To support Coast Guard </a:t>
            </a:r>
            <a:r>
              <a:rPr lang="en-US" sz="3200" u="sng" dirty="0">
                <a:latin typeface="Times New Roman" panose="02020603050405020304" pitchFamily="18" charset="0"/>
                <a:cs typeface="Times New Roman" panose="02020603050405020304" pitchFamily="18" charset="0"/>
              </a:rPr>
              <a:t>operational, administrative and logistical requirements</a:t>
            </a:r>
          </a:p>
          <a:p>
            <a:pPr marL="514350" indent="-514350">
              <a:buFont typeface="+mj-lt"/>
              <a:buAutoNum type="arabicPeriod" startAt="5"/>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831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Important Points for the GAP Analysis</a:t>
            </a:r>
          </a:p>
        </p:txBody>
      </p:sp>
      <p:sp>
        <p:nvSpPr>
          <p:cNvPr id="3" name="Content Placeholder 2"/>
          <p:cNvSpPr>
            <a:spLocks noGrp="1"/>
          </p:cNvSpPr>
          <p:nvPr>
            <p:ph idx="1"/>
          </p:nvPr>
        </p:nvSpPr>
        <p:spPr/>
        <p:txBody>
          <a:bodyPr>
            <a:normAutofit/>
          </a:bodyPr>
          <a:lstStyle/>
          <a:p>
            <a:pPr marL="51435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Help your unit Commanders to understand the full </a:t>
            </a:r>
            <a:r>
              <a:rPr lang="en-US" sz="3200" dirty="0" err="1" smtClean="0">
                <a:latin typeface="Times New Roman" panose="02020603050405020304" pitchFamily="18" charset="0"/>
                <a:cs typeface="Times New Roman" panose="02020603050405020304" pitchFamily="18" charset="0"/>
              </a:rPr>
              <a:t>resouces</a:t>
            </a:r>
            <a:r>
              <a:rPr lang="en-US" sz="3200" dirty="0" smtClean="0">
                <a:latin typeface="Times New Roman" panose="02020603050405020304" pitchFamily="18" charset="0"/>
                <a:cs typeface="Times New Roman" panose="02020603050405020304" pitchFamily="18" charset="0"/>
              </a:rPr>
              <a:t> of your District and their capabilities – each is different.</a:t>
            </a:r>
          </a:p>
          <a:p>
            <a:pPr marL="51435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Know the many specialties that your members can provide to your Sectors and their subunits.</a:t>
            </a:r>
          </a:p>
          <a:p>
            <a:pPr marL="51435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Assist the ASC’s/AUXLO’s with a point of contact when a special need arises that needs to be filled.</a:t>
            </a:r>
          </a:p>
          <a:p>
            <a:pPr marL="51435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DSO-IM’s should be able to assist the ASC’s/AUXLO’s with information from Skills Bank for Targeted </a:t>
            </a:r>
            <a:r>
              <a:rPr lang="en-US" sz="3200" dirty="0" err="1" smtClean="0">
                <a:latin typeface="Times New Roman" panose="02020603050405020304" pitchFamily="18" charset="0"/>
                <a:cs typeface="Times New Roman" panose="02020603050405020304" pitchFamily="18" charset="0"/>
              </a:rPr>
              <a:t>Augumentation</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needs.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0955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“What’s in all this for me and my District?”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When the GAP Analysis is completed you will be able to do the following:</a:t>
            </a:r>
          </a:p>
          <a:p>
            <a:pPr marL="971550" lvl="1" indent="-514350">
              <a:buFont typeface="+mj-lt"/>
              <a:buAutoNum type="arabicPeriod"/>
            </a:pPr>
            <a:r>
              <a:rPr lang="en-US" sz="2800" dirty="0" smtClean="0">
                <a:latin typeface="Times New Roman" panose="02020603050405020304" pitchFamily="18" charset="0"/>
                <a:cs typeface="Times New Roman" panose="02020603050405020304" pitchFamily="18" charset="0"/>
              </a:rPr>
              <a:t>Know the specific needs of each Sector in your District down to the lowest level.</a:t>
            </a:r>
          </a:p>
          <a:p>
            <a:pPr marL="971550" lvl="1" indent="-514350">
              <a:buFont typeface="+mj-lt"/>
              <a:buAutoNum type="arabicPeriod"/>
            </a:pPr>
            <a:r>
              <a:rPr lang="en-US" sz="2800" dirty="0" smtClean="0">
                <a:latin typeface="Times New Roman" panose="02020603050405020304" pitchFamily="18" charset="0"/>
                <a:cs typeface="Times New Roman" panose="02020603050405020304" pitchFamily="18" charset="0"/>
              </a:rPr>
              <a:t>You will have an accurate accounting of how many of your members are directly meeting missions in direct support of the CG.</a:t>
            </a:r>
          </a:p>
          <a:p>
            <a:pPr marL="971550" lvl="1" indent="-514350">
              <a:buFont typeface="+mj-lt"/>
              <a:buAutoNum type="arabicPeriod"/>
            </a:pPr>
            <a:r>
              <a:rPr lang="en-US" sz="2800" dirty="0" smtClean="0">
                <a:latin typeface="Times New Roman" panose="02020603050405020304" pitchFamily="18" charset="0"/>
                <a:cs typeface="Times New Roman" panose="02020603050405020304" pitchFamily="18" charset="0"/>
              </a:rPr>
              <a:t>You will have an complete display of the actual numbers of positions your District is fulfilling and where there are shortfalls in meeting the needs of the CG Commanders in your District.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965981"/>
      </p:ext>
    </p:extLst>
  </p:cSld>
  <p:clrMapOvr>
    <a:masterClrMapping/>
  </p:clrMapOvr>
</p:sld>
</file>

<file path=ppt/theme/theme1.xml><?xml version="1.0" encoding="utf-8"?>
<a:theme xmlns:a="http://schemas.openxmlformats.org/drawingml/2006/main" name="Office Theme">
  <a:themeElements>
    <a:clrScheme name="AUX_Q">
      <a:dk1>
        <a:srgbClr val="002F66"/>
      </a:dk1>
      <a:lt1>
        <a:sysClr val="window" lastClr="FFFFFF"/>
      </a:lt1>
      <a:dk2>
        <a:srgbClr val="014694"/>
      </a:dk2>
      <a:lt2>
        <a:srgbClr val="E7E6E6"/>
      </a:lt2>
      <a:accent1>
        <a:srgbClr val="002F66"/>
      </a:accent1>
      <a:accent2>
        <a:srgbClr val="EB3A45"/>
      </a:accent2>
      <a:accent3>
        <a:srgbClr val="074694"/>
      </a:accent3>
      <a:accent4>
        <a:srgbClr val="EBD41D"/>
      </a:accent4>
      <a:accent5>
        <a:srgbClr val="3F3F3F"/>
      </a:accent5>
      <a:accent6>
        <a:srgbClr val="BFBFBF"/>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1285</Words>
  <Application>Microsoft Macintosh PowerPoint</Application>
  <PresentationFormat>Custom</PresentationFormat>
  <Paragraphs>1080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GAP Analysis Review</vt:lpstr>
      <vt:lpstr>GAP Analysis Timelines</vt:lpstr>
      <vt:lpstr>PowerPoint Presentation</vt:lpstr>
      <vt:lpstr>What needs to be Accomplished</vt:lpstr>
      <vt:lpstr>AUXLO Support</vt:lpstr>
      <vt:lpstr>Important Points for the GAP Analysis</vt:lpstr>
      <vt:lpstr>Important Points for the GAP Analysis</vt:lpstr>
      <vt:lpstr>Important Points for the GAP Analysis</vt:lpstr>
      <vt:lpstr>“What’s in all this for me and my District?”</vt:lpstr>
      <vt:lpstr>“What’s in all this for me and my District?”</vt:lpstr>
      <vt:lpstr>“What’s in all this for me and my District?”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Daren Lewis</dc:creator>
  <cp:lastModifiedBy>Bob Burke</cp:lastModifiedBy>
  <cp:revision>61</cp:revision>
  <dcterms:created xsi:type="dcterms:W3CDTF">2013-11-26T01:34:34Z</dcterms:created>
  <dcterms:modified xsi:type="dcterms:W3CDTF">2016-02-23T23:15:14Z</dcterms:modified>
</cp:coreProperties>
</file>