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1" r:id="rId3"/>
    <p:sldId id="331" r:id="rId4"/>
    <p:sldId id="327" r:id="rId5"/>
    <p:sldId id="328" r:id="rId6"/>
    <p:sldId id="329" r:id="rId7"/>
    <p:sldId id="298" r:id="rId8"/>
    <p:sldId id="33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88147" autoAdjust="0"/>
  </p:normalViewPr>
  <p:slideViewPr>
    <p:cSldViewPr snapToGrid="0">
      <p:cViewPr varScale="1">
        <p:scale>
          <a:sx n="122" d="100"/>
          <a:sy n="122" d="100"/>
        </p:scale>
        <p:origin x="-93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9526C-1542-4B56-9817-CE6C076A6E0B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4F85-92C9-4803-AA54-72C61AB1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9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we close,</a:t>
            </a:r>
            <a:r>
              <a:rPr lang="en-US" baseline="0" dirty="0" smtClean="0"/>
              <a:t> are there 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4F85-92C9-4803-AA54-72C61AB197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8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2724" y="1712913"/>
            <a:ext cx="791527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2724" y="4192588"/>
            <a:ext cx="7915275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9363074" y="0"/>
            <a:ext cx="2828925" cy="2828925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698" y="95800"/>
            <a:ext cx="1846213" cy="184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3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42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24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66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2124074" y="2829199"/>
            <a:ext cx="9172575" cy="14467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tlCol="0" anchor="t"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Stand</a:t>
            </a:r>
            <a:r>
              <a:rPr lang="en-US" sz="2400" baseline="0" dirty="0" smtClean="0">
                <a:solidFill>
                  <a:schemeClr val="tx1"/>
                </a:solidFill>
              </a:rPr>
              <a:t> by for application sharing: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73" y="2629450"/>
            <a:ext cx="1846213" cy="184621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22786" y="3207388"/>
            <a:ext cx="8573863" cy="107315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>
          <a:xfrm>
            <a:off x="2124074" y="2829199"/>
            <a:ext cx="9172575" cy="1446713"/>
          </a:xfrm>
          <a:prstGeom prst="roundRect">
            <a:avLst/>
          </a:prstGeom>
          <a:solidFill>
            <a:schemeClr val="accent3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0" rtlCol="0" anchor="t"/>
          <a:lstStyle/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73" y="2629450"/>
            <a:ext cx="1846213" cy="1846213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619500" y="1171575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0" dirty="0" smtClean="0">
                <a:solidFill>
                  <a:schemeClr val="bg1"/>
                </a:solidFill>
              </a:rPr>
              <a:t>Q</a:t>
            </a:r>
            <a:r>
              <a:rPr lang="en-US" sz="13800" dirty="0" smtClean="0">
                <a:solidFill>
                  <a:schemeClr val="bg1"/>
                </a:solidFill>
              </a:rPr>
              <a:t>&amp;</a:t>
            </a:r>
            <a:r>
              <a:rPr lang="en-US" sz="28800" dirty="0" smtClean="0">
                <a:solidFill>
                  <a:schemeClr val="bg1"/>
                </a:solidFill>
              </a:rPr>
              <a:t>A</a:t>
            </a:r>
            <a:endParaRPr lang="en-US" sz="2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6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6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9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5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3A24-8248-4C92-86AD-BB153EFC76C7}" type="datetimeFigureOut">
              <a:rPr lang="en-US" smtClean="0"/>
              <a:t>2/23/16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62031-8B9A-4925-A7AC-B3CC04AC82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9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52575"/>
            <a:ext cx="10515600" cy="4624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83A24-8248-4C92-86AD-BB153EFC76C7}" type="datetimeFigureOut">
              <a:rPr lang="en-US" smtClean="0"/>
              <a:pPr/>
              <a:t>2/23/16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8A62031-8B9A-4925-A7AC-B3CC04AC82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ight Triangle 8"/>
          <p:cNvSpPr/>
          <p:nvPr userDrawn="1"/>
        </p:nvSpPr>
        <p:spPr>
          <a:xfrm>
            <a:off x="0" y="5451566"/>
            <a:ext cx="1406434" cy="140643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2" y="5916679"/>
            <a:ext cx="847597" cy="84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9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362" y="1153633"/>
            <a:ext cx="7915275" cy="285808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tabLst>
                <a:tab pos="2286000" algn="l"/>
                <a:tab pos="2344738" algn="l"/>
                <a:tab pos="3376613" algn="l"/>
              </a:tabLst>
            </a:pPr>
            <a:r>
              <a:rPr lang="en-US" sz="4400" b="1" dirty="0" smtClean="0">
                <a:solidFill>
                  <a:schemeClr val="bg1"/>
                </a:solidFill>
              </a:rPr>
              <a:t>N-Train  2016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4000" b="1" dirty="0" smtClean="0"/>
              <a:t>U.S. COAST GUARD AUXILIARY</a:t>
            </a:r>
            <a:br>
              <a:rPr lang="en-US" sz="4000" b="1" dirty="0" smtClean="0"/>
            </a:br>
            <a:r>
              <a:rPr lang="en-US" sz="4000" b="1" dirty="0" smtClean="0"/>
              <a:t> AND </a:t>
            </a:r>
            <a:br>
              <a:rPr lang="en-US" sz="4000" b="1" dirty="0" smtClean="0"/>
            </a:br>
            <a:r>
              <a:rPr lang="en-US" sz="4000" b="1" dirty="0" smtClean="0"/>
              <a:t>THE FUTURE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8362" y="3804226"/>
            <a:ext cx="7915275" cy="2320356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Robert </a:t>
            </a:r>
            <a:r>
              <a:rPr lang="en-US" dirty="0">
                <a:solidFill>
                  <a:schemeClr val="bg1"/>
                </a:solidFill>
              </a:rPr>
              <a:t>Tippett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Deputy Director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Incident </a:t>
            </a:r>
            <a:r>
              <a:rPr lang="en-US" dirty="0">
                <a:solidFill>
                  <a:schemeClr val="bg1"/>
                </a:solidFill>
              </a:rPr>
              <a:t>Management and Preparedness Directorate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28148" y="4964404"/>
            <a:ext cx="79152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37418" y="5111884"/>
            <a:ext cx="1088431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7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6"/>
            <a:ext cx="10515600" cy="10731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Goals and Objectives</a:t>
            </a:r>
            <a:endParaRPr lang="en-US" sz="5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205752"/>
            <a:ext cx="10544535" cy="543811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4000" dirty="0" smtClean="0"/>
              <a:t>GOALS:</a:t>
            </a:r>
          </a:p>
          <a:p>
            <a:pPr marL="1828800" lvl="1" indent="-9144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000" dirty="0" smtClean="0"/>
              <a:t>DEVELOP A UNDERSTANDING </a:t>
            </a:r>
            <a:r>
              <a:rPr lang="en-US" sz="3000" dirty="0"/>
              <a:t>O</a:t>
            </a:r>
            <a:r>
              <a:rPr lang="en-US" sz="3000" dirty="0" smtClean="0"/>
              <a:t>F THE </a:t>
            </a:r>
          </a:p>
          <a:p>
            <a:pPr marL="1828800" lvl="1" indent="0">
              <a:lnSpc>
                <a:spcPct val="100000"/>
              </a:lnSpc>
              <a:buNone/>
            </a:pPr>
            <a:r>
              <a:rPr lang="en-US" sz="3000" dirty="0" smtClean="0"/>
              <a:t>AUXILIARY INCIDENT MANAGEMENT </a:t>
            </a:r>
          </a:p>
          <a:p>
            <a:pPr marL="1828800" lvl="1" indent="0">
              <a:lnSpc>
                <a:spcPct val="100000"/>
              </a:lnSpc>
              <a:buNone/>
            </a:pPr>
            <a:r>
              <a:rPr lang="en-US" sz="3000" dirty="0" smtClean="0"/>
              <a:t>PROGRAM &amp; GAP ANALYSIS.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1489075" lvl="2" indent="-57467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	DEVELOP A UNDERSTANDING OF THE GAP ANALYSIS    	PROCESS, ITS PURPOSE AND THE RELATIONSHIP 	BETWEEN DISTRICTS, NATIONAL AND ACTIVE DUTY.</a:t>
            </a:r>
          </a:p>
          <a:p>
            <a:pPr marL="1139825" lvl="2" indent="-17145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 	UNDERSTAND THE RELATIONSHIPS BETWEEN THE   	DCO/DCOS AND DSO-IM, THE ASC, THEIR DUITES AND 	RESPONIBILITIES AS RELATED TO INCIDENT 	MANAGEMENT.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747" y="1227342"/>
            <a:ext cx="2274850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1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1597" y="729734"/>
            <a:ext cx="5577840" cy="14630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/>
              <a:t>Goals and Objectives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/>
              <a:t>Goals and 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000"/>
              </a:spcBef>
              <a:buNone/>
            </a:pPr>
            <a:r>
              <a:rPr lang="en-US" dirty="0" smtClean="0"/>
              <a:t> 	</a:t>
            </a:r>
            <a:r>
              <a:rPr lang="en-US" sz="3200" dirty="0" smtClean="0"/>
              <a:t>GOALS (CON’T):</a:t>
            </a:r>
          </a:p>
          <a:p>
            <a:pPr marL="1828800" lvl="4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DEVELOP AN UNDERSTANDING OF THE GAP ANAYLSIS AND WHAT THE PROJECT OBJECTIVES ARE FOR NOW AND THE FUTURE OF THE AUXILIARY.</a:t>
            </a:r>
          </a:p>
          <a:p>
            <a:pPr marL="1828800" lvl="4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LEARN WHAT STEPS NEED TO BE ACCOMPLISHED TO SUCCESSFULLY COMPLETE THE GAP ANALYSIS.</a:t>
            </a:r>
          </a:p>
          <a:p>
            <a:pPr marL="1828800" lvl="4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 smtClean="0"/>
              <a:t>DEVELOP AN UNDERSTANDING OF THE REQUIRED IMPORTANCE THAT NEEDS TO BE PLACED ON THIS PROJECT FOR SUCCESSFUL COMPLETION.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5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Goals and </a:t>
            </a:r>
            <a:r>
              <a:rPr lang="en-US" sz="6000" dirty="0" smtClean="0"/>
              <a:t>Objectives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8686" y="1552575"/>
            <a:ext cx="10515600" cy="4624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OBJECTIVES:</a:t>
            </a:r>
          </a:p>
          <a:p>
            <a:pPr marL="9144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SHOW THE ALIGNMENT OF THE GAP ANALYSIS PROJECT  WITH THE NATIONAL STRATEGIC PLAN.</a:t>
            </a:r>
          </a:p>
          <a:p>
            <a:pPr marL="9144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REVIEW THE STRATEGIES FOR SUCCESS PLAN (S4S) AND HOW IT RELATES TO THE GAP ANALYSIS.</a:t>
            </a:r>
          </a:p>
          <a:p>
            <a:pPr marL="9144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REVIEW THE DUTIES AND RESPONSIBILITIES OF THE DSO-IM AND ASC POSTIONS AND THEIR RELATIONSHIP TO THE GAP ANALYSIS.</a:t>
            </a:r>
          </a:p>
          <a:p>
            <a:pPr marL="914400" lvl="1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REVIEW THE NEED FOR THE DSO-IM &amp; ASC TO CLEARLY UNDERSTAND THE GAP ANALYSIS PROCESS.</a:t>
            </a:r>
            <a:endParaRPr lang="en-US" sz="1000" dirty="0" smtClean="0"/>
          </a:p>
          <a:p>
            <a:pPr marL="457200" lvl="1" indent="0">
              <a:lnSpc>
                <a:spcPct val="100000"/>
              </a:lnSpc>
              <a:buNone/>
            </a:pPr>
            <a:endParaRPr lang="en-US" sz="1000" dirty="0" smtClean="0"/>
          </a:p>
          <a:p>
            <a:pPr marL="971550" lvl="1" indent="-514350">
              <a:buFont typeface="+mj-lt"/>
              <a:buAutoNum type="arabicPeriod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7265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19918"/>
            <a:ext cx="10515600" cy="46243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smtClean="0"/>
              <a:t>	OBJECTIVES:</a:t>
            </a:r>
          </a:p>
          <a:p>
            <a:pPr marL="1828800" lvl="4" indent="-45720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REVIEW AND UNDERSTAND THE RELATIONSHIP WITH OTHER STAFF POSITIONS, CG DISTRICT, SECTORS AND </a:t>
            </a:r>
            <a:r>
              <a:rPr lang="en-US" sz="2800" dirty="0" smtClean="0"/>
              <a:t>OTHERS.</a:t>
            </a:r>
            <a:endParaRPr lang="en-US" sz="4000" dirty="0" smtClean="0"/>
          </a:p>
          <a:p>
            <a:pPr marL="1774825" lvl="3" indent="-403225">
              <a:buFont typeface="Wingdings" panose="05000000000000000000" pitchFamily="2" charset="2"/>
              <a:buChar char="Ø"/>
            </a:pPr>
            <a:r>
              <a:rPr lang="en-US" sz="3000" dirty="0" smtClean="0"/>
              <a:t>DEVELOP AN UNDERSTANDING OF CONTINGENCY PLANNING AT SECTOR/AUXILIARY DISTRICT LEVEL.</a:t>
            </a:r>
          </a:p>
          <a:p>
            <a:pPr marL="1774825" lvl="3" indent="-403225">
              <a:buFont typeface="Wingdings" panose="05000000000000000000" pitchFamily="2" charset="2"/>
              <a:buChar char="Ø"/>
            </a:pPr>
            <a:r>
              <a:rPr lang="en-US" sz="3000" dirty="0" smtClean="0"/>
              <a:t>DEVELOP AN UNDERSTANDING OF </a:t>
            </a:r>
          </a:p>
          <a:p>
            <a:pPr marL="1371600" lvl="3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“GAP” ANALYSIS AND WHY IT IS</a:t>
            </a:r>
          </a:p>
          <a:p>
            <a:pPr marL="1371600" lvl="3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IMPORTANT TO THE AUXILIARY/CG.</a:t>
            </a:r>
          </a:p>
          <a:p>
            <a:pPr marL="914400" lvl="2" indent="0">
              <a:buNone/>
            </a:pPr>
            <a:endParaRPr lang="en-US" sz="13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702" y="4507444"/>
            <a:ext cx="15544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1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+mn-lt"/>
              </a:rPr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 </a:t>
            </a:r>
            <a:r>
              <a:rPr lang="en-US" sz="3200" dirty="0" smtClean="0"/>
              <a:t>UNDERSTAND </a:t>
            </a:r>
            <a:r>
              <a:rPr lang="en-US" sz="3200" dirty="0"/>
              <a:t>HOW TO MANAGE AND USE “SKILLS BANK”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UNDERSTAND </a:t>
            </a:r>
            <a:r>
              <a:rPr lang="en-US" sz="3200" dirty="0"/>
              <a:t>HOW TO MANAGE AND USE </a:t>
            </a:r>
            <a:r>
              <a:rPr lang="en-US" sz="3200" dirty="0" smtClean="0"/>
              <a:t>EVERBRIDGE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DEVELOP AN UNDERSTANDING OF THE “IRIS” PROGRAM.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7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0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00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X_Q">
      <a:dk1>
        <a:srgbClr val="002F66"/>
      </a:dk1>
      <a:lt1>
        <a:sysClr val="window" lastClr="FFFFFF"/>
      </a:lt1>
      <a:dk2>
        <a:srgbClr val="014694"/>
      </a:dk2>
      <a:lt2>
        <a:srgbClr val="E7E6E6"/>
      </a:lt2>
      <a:accent1>
        <a:srgbClr val="002F66"/>
      </a:accent1>
      <a:accent2>
        <a:srgbClr val="EB3A45"/>
      </a:accent2>
      <a:accent3>
        <a:srgbClr val="074694"/>
      </a:accent3>
      <a:accent4>
        <a:srgbClr val="EBD41D"/>
      </a:accent4>
      <a:accent5>
        <a:srgbClr val="3F3F3F"/>
      </a:accent5>
      <a:accent6>
        <a:srgbClr val="BFBF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13273</TotalTime>
  <Words>160</Words>
  <Application>Microsoft Macintosh PowerPoint</Application>
  <PresentationFormat>Custom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N-Train  2016  U.S. COAST GUARD AUXILIARY  AND  THE FUTURE</vt:lpstr>
      <vt:lpstr>PowerPoint Presentation</vt:lpstr>
      <vt:lpstr>Goals and Objectives </vt:lpstr>
      <vt:lpstr>Goals and Objectives</vt:lpstr>
      <vt:lpstr>Goals and Objectives</vt:lpstr>
      <vt:lpstr>Goals and Objectives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Daren Lewis</dc:creator>
  <cp:lastModifiedBy>Bob Burke</cp:lastModifiedBy>
  <cp:revision>157</cp:revision>
  <dcterms:created xsi:type="dcterms:W3CDTF">2013-11-26T01:34:34Z</dcterms:created>
  <dcterms:modified xsi:type="dcterms:W3CDTF">2016-02-23T22:49:03Z</dcterms:modified>
</cp:coreProperties>
</file>