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1" r:id="rId11"/>
    <p:sldId id="320" r:id="rId12"/>
    <p:sldId id="323" r:id="rId13"/>
    <p:sldId id="322" r:id="rId14"/>
    <p:sldId id="324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89" autoAdjust="0"/>
  </p:normalViewPr>
  <p:slideViewPr>
    <p:cSldViewPr snapToGrid="0">
      <p:cViewPr varScale="1">
        <p:scale>
          <a:sx n="121" d="100"/>
          <a:sy n="121" d="100"/>
        </p:scale>
        <p:origin x="-9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526C-1542-4B56-9817-CE6C076A6E0B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4F85-92C9-4803-AA54-72C61AB1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A4F85-92C9-4803-AA54-72C61AB19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A4F85-92C9-4803-AA54-72C61AB197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724" y="1712913"/>
            <a:ext cx="791527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724" y="4192588"/>
            <a:ext cx="791527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363074" y="0"/>
            <a:ext cx="2828925" cy="28289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98" y="95800"/>
            <a:ext cx="1846213" cy="18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4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6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124074" y="2829199"/>
            <a:ext cx="9172575" cy="1446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t"/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Stand</a:t>
            </a:r>
            <a:r>
              <a:rPr lang="en-US" sz="2400" baseline="0" dirty="0" smtClean="0">
                <a:solidFill>
                  <a:schemeClr val="tx1"/>
                </a:solidFill>
              </a:rPr>
              <a:t> by for application sharing: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3" y="2629450"/>
            <a:ext cx="1846213" cy="184621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22786" y="3207388"/>
            <a:ext cx="8573863" cy="107315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2124074" y="2829199"/>
            <a:ext cx="9172575" cy="1446713"/>
          </a:xfrm>
          <a:prstGeom prst="roundRect">
            <a:avLst/>
          </a:pr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t"/>
          <a:lstStyle/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73" y="2629450"/>
            <a:ext cx="1846213" cy="184621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619500" y="1171575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0" dirty="0" smtClean="0">
                <a:solidFill>
                  <a:schemeClr val="bg1"/>
                </a:solidFill>
              </a:rPr>
              <a:t>Q</a:t>
            </a:r>
            <a:r>
              <a:rPr lang="en-US" sz="13800" dirty="0" smtClean="0">
                <a:solidFill>
                  <a:schemeClr val="bg1"/>
                </a:solidFill>
              </a:rPr>
              <a:t>&amp;</a:t>
            </a:r>
            <a:r>
              <a:rPr lang="en-US" sz="28800" dirty="0" smtClean="0">
                <a:solidFill>
                  <a:schemeClr val="bg1"/>
                </a:solidFill>
              </a:rPr>
              <a:t>A</a:t>
            </a:r>
            <a:endParaRPr lang="en-US" sz="2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5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3A24-8248-4C92-86AD-BB153EFC76C7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2031-8B9A-4925-A7AC-B3CC04AC8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2575"/>
            <a:ext cx="10515600" cy="462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83A24-8248-4C92-86AD-BB153EFC76C7}" type="datetimeFigureOut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8A62031-8B9A-4925-A7AC-B3CC04AC82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5451566"/>
            <a:ext cx="1406434" cy="14064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2" y="5916679"/>
            <a:ext cx="847597" cy="8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9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Management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Tabletop Exercise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N-Train 2016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4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Phase III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2575"/>
            <a:ext cx="6994793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SUNDAY:  1000 HOURS LOCAL TIME</a:t>
            </a:r>
          </a:p>
          <a:p>
            <a:r>
              <a:rPr lang="en-US" dirty="0"/>
              <a:t>Floodwaters </a:t>
            </a:r>
            <a:r>
              <a:rPr lang="en-US" dirty="0" smtClean="0"/>
              <a:t>have crested and are </a:t>
            </a:r>
            <a:r>
              <a:rPr lang="en-US" dirty="0"/>
              <a:t>beginning to recede from much of the area.  </a:t>
            </a:r>
            <a:endParaRPr lang="en-US" dirty="0" smtClean="0"/>
          </a:p>
          <a:p>
            <a:r>
              <a:rPr lang="en-US" dirty="0" smtClean="0"/>
              <a:t>Roadways </a:t>
            </a:r>
            <a:r>
              <a:rPr lang="en-US" dirty="0"/>
              <a:t>are </a:t>
            </a:r>
            <a:r>
              <a:rPr lang="en-US" dirty="0" smtClean="0"/>
              <a:t>slowly beginning </a:t>
            </a:r>
            <a:r>
              <a:rPr lang="en-US" dirty="0"/>
              <a:t>to open and residents who evacuated from impacted areas are returning to survey the damage. </a:t>
            </a:r>
            <a:endParaRPr lang="en-US" dirty="0" smtClean="0"/>
          </a:p>
          <a:p>
            <a:r>
              <a:rPr lang="en-US" dirty="0" smtClean="0"/>
              <a:t>Schools </a:t>
            </a:r>
            <a:r>
              <a:rPr lang="en-US" dirty="0"/>
              <a:t>have announced they will be closed on Monday in many places, and there are still shelters opened and power outages across a large area.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2482" y="539827"/>
            <a:ext cx="3679634" cy="304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82" y="3789802"/>
            <a:ext cx="3679634" cy="24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9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>
                <a:ea typeface="Calibri"/>
                <a:cs typeface="Times New Roman"/>
              </a:rPr>
              <a:t>What </a:t>
            </a:r>
            <a:r>
              <a:rPr lang="en-US" smtClean="0">
                <a:ea typeface="Calibri"/>
                <a:cs typeface="Times New Roman"/>
              </a:rPr>
              <a:t>communications </a:t>
            </a:r>
            <a:r>
              <a:rPr lang="en-US" dirty="0">
                <a:ea typeface="Calibri"/>
                <a:cs typeface="Times New Roman"/>
              </a:rPr>
              <a:t>with the membership and leadership should occur at this point?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What are the district/region’s priorities for </a:t>
            </a:r>
            <a:r>
              <a:rPr lang="en-US" dirty="0" smtClean="0">
                <a:ea typeface="Calibri"/>
                <a:cs typeface="Times New Roman"/>
              </a:rPr>
              <a:t>re-establishing operational capability to perform missions?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What is the Auxiliary’s role in supporting the Coast Guard and the community during </a:t>
            </a:r>
            <a:r>
              <a:rPr lang="en-US" dirty="0" smtClean="0">
                <a:ea typeface="Calibri"/>
                <a:cs typeface="Times New Roman"/>
              </a:rPr>
              <a:t>recovery?</a:t>
            </a:r>
            <a:endParaRPr lang="en-US" dirty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How is the Auxiliary prepared to provide support or assistance to those members who have been affected by physical loss, anxiety, or stress associated with the event?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9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Management: ENDEX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6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Hotwash</a:t>
            </a:r>
            <a:r>
              <a:rPr lang="en-US" dirty="0" smtClean="0"/>
              <a:t>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What strengths in your preparedness were identified?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What </a:t>
            </a:r>
            <a:r>
              <a:rPr lang="en-US" dirty="0">
                <a:ea typeface="Calibri"/>
                <a:cs typeface="Times New Roman"/>
              </a:rPr>
              <a:t>potential gaps were exposed?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What </a:t>
            </a:r>
            <a:r>
              <a:rPr lang="en-US" dirty="0">
                <a:ea typeface="Calibri"/>
                <a:cs typeface="Times New Roman"/>
              </a:rPr>
              <a:t>unanticipated issues arose during the exercise?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endParaRPr lang="en-US" dirty="0" smtClean="0"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Any </a:t>
            </a:r>
            <a:r>
              <a:rPr lang="en-US" dirty="0">
                <a:ea typeface="Calibri"/>
                <a:cs typeface="Times New Roman"/>
              </a:rPr>
              <a:t>new ideas or recommendations for improvement?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1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Exercises are how we learn lessons and strengthen our readiness outside of a real incident.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top three improvement priorities based on your experiences in this exercise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each priority to a responsible individual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a date for reporting back with recommended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2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1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Objective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following scenario has been designed to asses the response of your District / Region to a simulated event.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Through this exercise we hope to:</a:t>
            </a:r>
          </a:p>
          <a:p>
            <a:r>
              <a:rPr lang="en-US" dirty="0" smtClean="0"/>
              <a:t>Consider what actions we anticipate taking in response to an incident</a:t>
            </a:r>
          </a:p>
          <a:p>
            <a:r>
              <a:rPr lang="en-US" dirty="0" smtClean="0"/>
              <a:t>Consider what resource requirements and challenges would look like</a:t>
            </a:r>
            <a:endParaRPr lang="en-US" dirty="0"/>
          </a:p>
          <a:p>
            <a:r>
              <a:rPr lang="en-US" dirty="0" smtClean="0"/>
              <a:t>Identify opportunities to fill planning gaps and improve our capability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The overall goal is to maximize the resiliency of </a:t>
            </a:r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people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resources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to carry out Auxiliary missions during critical events.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only a training exercise!</a:t>
            </a:r>
          </a:p>
          <a:p>
            <a:r>
              <a:rPr lang="en-US" dirty="0" smtClean="0"/>
              <a:t>Let’s keep the experience fun, positive, and constructive</a:t>
            </a:r>
          </a:p>
          <a:p>
            <a:r>
              <a:rPr lang="en-US" dirty="0" smtClean="0"/>
              <a:t>There are no “correct” answers</a:t>
            </a:r>
            <a:r>
              <a:rPr lang="en-US" dirty="0"/>
              <a:t> </a:t>
            </a:r>
            <a:r>
              <a:rPr lang="en-US" dirty="0" smtClean="0"/>
              <a:t>– we measure by effectiveness </a:t>
            </a:r>
          </a:p>
          <a:p>
            <a:r>
              <a:rPr lang="en-US" dirty="0" smtClean="0"/>
              <a:t>One size does not fit all – consider the needs of </a:t>
            </a:r>
            <a:r>
              <a:rPr lang="en-US" u="sng" dirty="0" smtClean="0"/>
              <a:t>your</a:t>
            </a:r>
            <a:r>
              <a:rPr lang="en-US" dirty="0" smtClean="0"/>
              <a:t> AOR!</a:t>
            </a:r>
          </a:p>
          <a:p>
            <a:r>
              <a:rPr lang="en-US" dirty="0" smtClean="0"/>
              <a:t>Listen to other participants, and consider their answers with respect to yours. </a:t>
            </a:r>
            <a:r>
              <a:rPr lang="en-US" dirty="0"/>
              <a:t> </a:t>
            </a:r>
            <a:r>
              <a:rPr lang="en-US" dirty="0" smtClean="0"/>
              <a:t>Emergency Managers borrow ideas all the time.</a:t>
            </a:r>
          </a:p>
          <a:p>
            <a:r>
              <a:rPr lang="en-US" dirty="0" smtClean="0"/>
              <a:t>All thoughts and ideas are encouraged. Don’t be afraid to speak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6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table top exercise, which is meant to stimulate group discussion based on situations presented in the scenario</a:t>
            </a:r>
          </a:p>
          <a:p>
            <a:r>
              <a:rPr lang="en-US" dirty="0" smtClean="0"/>
              <a:t>You will be given a set amount of time and asked to form responses to questions during each of three phases of exercise play</a:t>
            </a:r>
          </a:p>
          <a:p>
            <a:r>
              <a:rPr lang="en-US" dirty="0" smtClean="0"/>
              <a:t>After your group forms its responses, we will share information as a group so that we can learn from each other</a:t>
            </a:r>
          </a:p>
          <a:p>
            <a:r>
              <a:rPr lang="en-US" dirty="0" smtClean="0"/>
              <a:t>The scenario is based on an event with major impact to your AOR</a:t>
            </a:r>
          </a:p>
          <a:p>
            <a:r>
              <a:rPr lang="en-US" dirty="0" smtClean="0"/>
              <a:t>While the scenario is realistic, it is an exercise and some artificiality may exist. Don’t get hung up on the details: focus on the big picture.</a:t>
            </a:r>
          </a:p>
        </p:txBody>
      </p:sp>
    </p:spTree>
    <p:extLst>
      <p:ext uri="{BB962C8B-B14F-4D97-AF65-F5344CB8AC3E}">
        <p14:creationId xmlns:p14="http://schemas.microsoft.com/office/powerpoint/2010/main" val="15398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Management: STARTEX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5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Phase 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2575"/>
            <a:ext cx="6994793" cy="4624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TUESDAY:  1000 HOURS LOCAL TIME</a:t>
            </a:r>
          </a:p>
          <a:p>
            <a:r>
              <a:rPr lang="en-US" dirty="0"/>
              <a:t>Heavy rains over the past several days have saturated the ground, leaving waterways in the area at dangerously high levels.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National Weather Service (NWS) issues a flood watch for a large portion of your district/region.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forecast calls for additional heavy rainfall, perhaps as much as 4-6 inches during the next 72 hours.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1124" y="1190623"/>
            <a:ext cx="2882159" cy="217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3"/>
          <a:stretch/>
        </p:blipFill>
        <p:spPr bwMode="auto">
          <a:xfrm>
            <a:off x="8571124" y="3470314"/>
            <a:ext cx="2882158" cy="24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6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responsible for situational awareness / incident monitoring?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would leadership be alerted to a potential incident?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immediate concerns do you have given the flood watch?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decisions need to be made at this time, and who has the authority to make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existing plans, procedures, or standing orders are currently in place that may apply to the current situation?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whom are you communicating at this point, and what are you telling / asking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6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Phase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52575"/>
            <a:ext cx="6994793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THURSDAY:  1200 HOURS LOCAL TIME</a:t>
            </a:r>
          </a:p>
          <a:p>
            <a:r>
              <a:rPr lang="en-US" dirty="0"/>
              <a:t>As the rain continues to fall, the NWS issues a flood warning for a large portion of your district/region and estimates that major flooding will occur in 12 hours.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communities are issuing </a:t>
            </a:r>
            <a:r>
              <a:rPr lang="en-US" dirty="0" smtClean="0"/>
              <a:t>voluntary </a:t>
            </a:r>
            <a:r>
              <a:rPr lang="en-US" dirty="0"/>
              <a:t>evacuations along key waterways. </a:t>
            </a:r>
            <a:endParaRPr lang="en-US" dirty="0" smtClean="0"/>
          </a:p>
          <a:p>
            <a:r>
              <a:rPr lang="en-US" dirty="0" smtClean="0"/>
              <a:t>Port </a:t>
            </a:r>
            <a:r>
              <a:rPr lang="en-US" dirty="0"/>
              <a:t>operations are being impacted, and </a:t>
            </a:r>
            <a:r>
              <a:rPr lang="en-US" dirty="0" smtClean="0"/>
              <a:t>flood fighting </a:t>
            </a:r>
            <a:r>
              <a:rPr lang="en-US" dirty="0"/>
              <a:t>efforts such as sandbagging are underway in traditionally flood prone areas.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19" y="1994052"/>
            <a:ext cx="3624970" cy="203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0119" y="4219460"/>
            <a:ext cx="3624970" cy="17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1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Based on the updated information, have your concerns changed?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With whom and what information are you communicating?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Auxiliary missions continuing?  What if any mission capability do you expect from your members at this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have a process in place to account for the safety and well-being of your members?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Auxiliary’s role in the community flood fighting efforts, if any?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7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X_Q">
      <a:dk1>
        <a:srgbClr val="002F66"/>
      </a:dk1>
      <a:lt1>
        <a:sysClr val="window" lastClr="FFFFFF"/>
      </a:lt1>
      <a:dk2>
        <a:srgbClr val="014694"/>
      </a:dk2>
      <a:lt2>
        <a:srgbClr val="E7E6E6"/>
      </a:lt2>
      <a:accent1>
        <a:srgbClr val="002F66"/>
      </a:accent1>
      <a:accent2>
        <a:srgbClr val="EB3A45"/>
      </a:accent2>
      <a:accent3>
        <a:srgbClr val="074694"/>
      </a:accent3>
      <a:accent4>
        <a:srgbClr val="EBD41D"/>
      </a:accent4>
      <a:accent5>
        <a:srgbClr val="3F3F3F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834</Words>
  <Application>Microsoft Macintosh PowerPoint</Application>
  <PresentationFormat>Custom</PresentationFormat>
  <Paragraphs>76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Incident Management Tabletop Exercise</vt:lpstr>
      <vt:lpstr>Training Objective </vt:lpstr>
      <vt:lpstr>Exercise Guidance</vt:lpstr>
      <vt:lpstr>Exercise Structure</vt:lpstr>
      <vt:lpstr>Incident Management: STARTEX</vt:lpstr>
      <vt:lpstr>Exercise Phase I</vt:lpstr>
      <vt:lpstr>Phase I Questions</vt:lpstr>
      <vt:lpstr>Exercise Phase II</vt:lpstr>
      <vt:lpstr>Phase II Questions</vt:lpstr>
      <vt:lpstr>Exercise Phase III</vt:lpstr>
      <vt:lpstr>Phase III Questions</vt:lpstr>
      <vt:lpstr>Incident Management: ENDEX</vt:lpstr>
      <vt:lpstr>Hotwash Discussion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Daren Lewis</dc:creator>
  <cp:lastModifiedBy>Bob Burke</cp:lastModifiedBy>
  <cp:revision>60</cp:revision>
  <dcterms:created xsi:type="dcterms:W3CDTF">2013-11-26T01:34:34Z</dcterms:created>
  <dcterms:modified xsi:type="dcterms:W3CDTF">2016-02-23T23:17:18Z</dcterms:modified>
</cp:coreProperties>
</file>